
<file path=[Content_Types].xml><?xml version="1.0" encoding="utf-8"?>
<Types xmlns="http://schemas.openxmlformats.org/package/2006/content-types">
  <Default Extension="jfif" ContentType="image/jpeg"/>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87" r:id="rId16"/>
    <p:sldId id="288" r:id="rId17"/>
    <p:sldId id="289"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9E"/>
    <a:srgbClr val="0365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4" autoAdjust="0"/>
    <p:restoredTop sz="94660"/>
  </p:normalViewPr>
  <p:slideViewPr>
    <p:cSldViewPr snapToGrid="0">
      <p:cViewPr varScale="1">
        <p:scale>
          <a:sx n="111" d="100"/>
          <a:sy n="111" d="100"/>
        </p:scale>
        <p:origin x="4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rgbClr val="006B9E"/>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92D6D9-7019-452B-8484-8987CC3F5E20}"/>
              </a:ext>
            </a:extLst>
          </p:cNvPr>
          <p:cNvSpPr>
            <a:spLocks noGrp="1"/>
          </p:cNvSpPr>
          <p:nvPr>
            <p:ph type="ctrTitle"/>
          </p:nvPr>
        </p:nvSpPr>
        <p:spPr>
          <a:xfrm>
            <a:off x="5017288" y="726905"/>
            <a:ext cx="6630215" cy="2702095"/>
          </a:xfrm>
        </p:spPr>
        <p:txBody>
          <a:bodyPr anchor="b"/>
          <a:lstStyle>
            <a:lvl1pPr algn="ctr">
              <a:defRPr sz="6000"/>
            </a:lvl1pPr>
          </a:lstStyle>
          <a:p>
            <a:r>
              <a:rPr lang="es-ES" dirty="0"/>
              <a:t>Haga clic para modificar el estilo de título del patrón</a:t>
            </a:r>
            <a:endParaRPr lang="es-CL" dirty="0"/>
          </a:p>
        </p:txBody>
      </p:sp>
      <p:sp>
        <p:nvSpPr>
          <p:cNvPr id="3" name="Subtítulo 2">
            <a:extLst>
              <a:ext uri="{FF2B5EF4-FFF2-40B4-BE49-F238E27FC236}">
                <a16:creationId xmlns:a16="http://schemas.microsoft.com/office/drawing/2014/main" id="{AD605BDD-C611-4A14-ADB7-8E80553E7635}"/>
              </a:ext>
            </a:extLst>
          </p:cNvPr>
          <p:cNvSpPr>
            <a:spLocks noGrp="1"/>
          </p:cNvSpPr>
          <p:nvPr>
            <p:ph type="subTitle" idx="1"/>
          </p:nvPr>
        </p:nvSpPr>
        <p:spPr>
          <a:xfrm>
            <a:off x="5017288" y="3835152"/>
            <a:ext cx="6630214" cy="142264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CL" dirty="0"/>
          </a:p>
        </p:txBody>
      </p:sp>
      <p:sp>
        <p:nvSpPr>
          <p:cNvPr id="5" name="Marcador de pie de página 4">
            <a:extLst>
              <a:ext uri="{FF2B5EF4-FFF2-40B4-BE49-F238E27FC236}">
                <a16:creationId xmlns:a16="http://schemas.microsoft.com/office/drawing/2014/main" id="{46D114AC-7454-4A35-9DB5-9A13800431B0}"/>
              </a:ext>
            </a:extLst>
          </p:cNvPr>
          <p:cNvSpPr>
            <a:spLocks noGrp="1"/>
          </p:cNvSpPr>
          <p:nvPr>
            <p:ph type="ftr" sz="quarter" idx="11"/>
          </p:nvPr>
        </p:nvSpPr>
        <p:spPr/>
        <p:txBody>
          <a:bodyPr/>
          <a:lstStyle/>
          <a:p>
            <a:r>
              <a:rPr lang="es-CL" dirty="0"/>
              <a:t>Nombre Profesor - Contacto</a:t>
            </a:r>
          </a:p>
        </p:txBody>
      </p:sp>
      <p:pic>
        <p:nvPicPr>
          <p:cNvPr id="7" name="Imagen 6" descr="usm-logo.png">
            <a:extLst>
              <a:ext uri="{FF2B5EF4-FFF2-40B4-BE49-F238E27FC236}">
                <a16:creationId xmlns:a16="http://schemas.microsoft.com/office/drawing/2014/main" id="{E1037116-C163-4A85-95C7-5068E681B0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56634" y="2803406"/>
            <a:ext cx="2581966" cy="1251187"/>
          </a:xfrm>
          <a:prstGeom prst="rect">
            <a:avLst/>
          </a:prstGeom>
        </p:spPr>
      </p:pic>
    </p:spTree>
    <p:extLst>
      <p:ext uri="{BB962C8B-B14F-4D97-AF65-F5344CB8AC3E}">
        <p14:creationId xmlns:p14="http://schemas.microsoft.com/office/powerpoint/2010/main" val="3315902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bg>
      <p:bgPr>
        <a:solidFill>
          <a:srgbClr val="006B9E"/>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6F044B-DD08-40D8-9907-8B2C88B196B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F362A50D-A0A4-4E64-AB19-AC99063B15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C88C3560-BFE6-4625-B470-E6EA751805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Haga clic para modificar los estilos de texto del patrón</a:t>
            </a:r>
          </a:p>
        </p:txBody>
      </p:sp>
      <p:sp>
        <p:nvSpPr>
          <p:cNvPr id="5" name="Marcador de fecha 4">
            <a:extLst>
              <a:ext uri="{FF2B5EF4-FFF2-40B4-BE49-F238E27FC236}">
                <a16:creationId xmlns:a16="http://schemas.microsoft.com/office/drawing/2014/main" id="{4EEC7DA7-5AFA-4554-B956-F89B2F9838E8}"/>
              </a:ext>
            </a:extLst>
          </p:cNvPr>
          <p:cNvSpPr>
            <a:spLocks noGrp="1"/>
          </p:cNvSpPr>
          <p:nvPr>
            <p:ph type="dt" sz="half" idx="10"/>
          </p:nvPr>
        </p:nvSpPr>
        <p:spPr/>
        <p:txBody>
          <a:bodyPr/>
          <a:lstStyle/>
          <a:p>
            <a:fld id="{287F129E-E1C1-4D05-A473-986DEC6AB03D}" type="datetimeFigureOut">
              <a:rPr lang="es-CL" smtClean="0"/>
              <a:t>25-08-2024</a:t>
            </a:fld>
            <a:endParaRPr lang="es-CL"/>
          </a:p>
        </p:txBody>
      </p:sp>
      <p:sp>
        <p:nvSpPr>
          <p:cNvPr id="6" name="Marcador de pie de página 5">
            <a:extLst>
              <a:ext uri="{FF2B5EF4-FFF2-40B4-BE49-F238E27FC236}">
                <a16:creationId xmlns:a16="http://schemas.microsoft.com/office/drawing/2014/main" id="{E563BD8D-45DF-4E58-8EC3-A4095952A1A5}"/>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B7C5FD33-6A25-43BC-9C3C-8D5B82E063F6}"/>
              </a:ext>
            </a:extLst>
          </p:cNvPr>
          <p:cNvSpPr>
            <a:spLocks noGrp="1"/>
          </p:cNvSpPr>
          <p:nvPr>
            <p:ph type="sldNum" sz="quarter" idx="12"/>
          </p:nvPr>
        </p:nvSpPr>
        <p:spPr/>
        <p:txBody>
          <a:bodyPr/>
          <a:lstStyle/>
          <a:p>
            <a:fld id="{47E85D83-F8BD-467A-97BB-53D4C423F4DB}" type="slidenum">
              <a:rPr lang="es-CL" smtClean="0"/>
              <a:t>‹Nº›</a:t>
            </a:fld>
            <a:endParaRPr lang="es-CL"/>
          </a:p>
        </p:txBody>
      </p:sp>
      <p:pic>
        <p:nvPicPr>
          <p:cNvPr id="8" name="Imagen 7" descr="Forma, Rectángulo&#10;&#10;Descripción generada automáticamente">
            <a:extLst>
              <a:ext uri="{FF2B5EF4-FFF2-40B4-BE49-F238E27FC236}">
                <a16:creationId xmlns:a16="http://schemas.microsoft.com/office/drawing/2014/main" id="{B3C9F661-28D8-45CD-9DE4-D3089BBEB8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079"/>
          <a:stretch/>
        </p:blipFill>
        <p:spPr>
          <a:xfrm>
            <a:off x="481012" y="457201"/>
            <a:ext cx="355600" cy="1600200"/>
          </a:xfrm>
          <a:prstGeom prst="rect">
            <a:avLst/>
          </a:prstGeom>
        </p:spPr>
      </p:pic>
    </p:spTree>
    <p:extLst>
      <p:ext uri="{BB962C8B-B14F-4D97-AF65-F5344CB8AC3E}">
        <p14:creationId xmlns:p14="http://schemas.microsoft.com/office/powerpoint/2010/main" val="3084855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bg>
      <p:bgPr>
        <a:solidFill>
          <a:srgbClr val="006B9E"/>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ABD46D-C6DF-4F43-BE7E-2C9AD263772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B7E12079-BB9F-47CD-8B37-37CC3AAE0C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BC74B778-66B2-4867-B888-102E1DD391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E7ECAE8-B3D5-4FD2-91BF-B38AFEC91898}"/>
              </a:ext>
            </a:extLst>
          </p:cNvPr>
          <p:cNvSpPr>
            <a:spLocks noGrp="1"/>
          </p:cNvSpPr>
          <p:nvPr>
            <p:ph type="dt" sz="half" idx="10"/>
          </p:nvPr>
        </p:nvSpPr>
        <p:spPr/>
        <p:txBody>
          <a:bodyPr/>
          <a:lstStyle/>
          <a:p>
            <a:fld id="{287F129E-E1C1-4D05-A473-986DEC6AB03D}" type="datetimeFigureOut">
              <a:rPr lang="es-CL" smtClean="0"/>
              <a:t>25-08-2024</a:t>
            </a:fld>
            <a:endParaRPr lang="es-CL"/>
          </a:p>
        </p:txBody>
      </p:sp>
      <p:sp>
        <p:nvSpPr>
          <p:cNvPr id="6" name="Marcador de pie de página 5">
            <a:extLst>
              <a:ext uri="{FF2B5EF4-FFF2-40B4-BE49-F238E27FC236}">
                <a16:creationId xmlns:a16="http://schemas.microsoft.com/office/drawing/2014/main" id="{FB04367C-216D-4B70-A109-FADDD919FA30}"/>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47AB30D7-D286-47E9-B551-37C7FAEB255C}"/>
              </a:ext>
            </a:extLst>
          </p:cNvPr>
          <p:cNvSpPr>
            <a:spLocks noGrp="1"/>
          </p:cNvSpPr>
          <p:nvPr>
            <p:ph type="sldNum" sz="quarter" idx="12"/>
          </p:nvPr>
        </p:nvSpPr>
        <p:spPr/>
        <p:txBody>
          <a:bodyPr/>
          <a:lstStyle/>
          <a:p>
            <a:fld id="{47E85D83-F8BD-467A-97BB-53D4C423F4DB}" type="slidenum">
              <a:rPr lang="es-CL" smtClean="0"/>
              <a:t>‹Nº›</a:t>
            </a:fld>
            <a:endParaRPr lang="es-CL"/>
          </a:p>
        </p:txBody>
      </p:sp>
      <p:pic>
        <p:nvPicPr>
          <p:cNvPr id="8" name="Imagen 7" descr="Forma, Rectángulo&#10;&#10;Descripción generada automáticamente">
            <a:extLst>
              <a:ext uri="{FF2B5EF4-FFF2-40B4-BE49-F238E27FC236}">
                <a16:creationId xmlns:a16="http://schemas.microsoft.com/office/drawing/2014/main" id="{6AD9A3B9-0DB3-4EAD-B5F0-BAA0BF75E9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079"/>
          <a:stretch/>
        </p:blipFill>
        <p:spPr>
          <a:xfrm>
            <a:off x="481012" y="457201"/>
            <a:ext cx="355600" cy="1600200"/>
          </a:xfrm>
          <a:prstGeom prst="rect">
            <a:avLst/>
          </a:prstGeom>
        </p:spPr>
      </p:pic>
    </p:spTree>
    <p:extLst>
      <p:ext uri="{BB962C8B-B14F-4D97-AF65-F5344CB8AC3E}">
        <p14:creationId xmlns:p14="http://schemas.microsoft.com/office/powerpoint/2010/main" val="1546530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bg>
      <p:bgPr>
        <a:solidFill>
          <a:srgbClr val="006B9E"/>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96876A-6020-4218-99C5-FE58DE35B5E2}"/>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62B981F9-EE09-4DE7-902F-A441E71A306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5E99A28F-C6FC-4987-9938-647D855413D8}"/>
              </a:ext>
            </a:extLst>
          </p:cNvPr>
          <p:cNvSpPr>
            <a:spLocks noGrp="1"/>
          </p:cNvSpPr>
          <p:nvPr>
            <p:ph type="dt" sz="half" idx="10"/>
          </p:nvPr>
        </p:nvSpPr>
        <p:spPr/>
        <p:txBody>
          <a:bodyPr/>
          <a:lstStyle/>
          <a:p>
            <a:fld id="{287F129E-E1C1-4D05-A473-986DEC6AB03D}" type="datetimeFigureOut">
              <a:rPr lang="es-CL" smtClean="0"/>
              <a:t>25-08-2024</a:t>
            </a:fld>
            <a:endParaRPr lang="es-CL"/>
          </a:p>
        </p:txBody>
      </p:sp>
      <p:sp>
        <p:nvSpPr>
          <p:cNvPr id="5" name="Marcador de pie de página 4">
            <a:extLst>
              <a:ext uri="{FF2B5EF4-FFF2-40B4-BE49-F238E27FC236}">
                <a16:creationId xmlns:a16="http://schemas.microsoft.com/office/drawing/2014/main" id="{8BC11BD1-D3B9-41F7-8F8F-6F38F6326ABE}"/>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692149A1-A68C-4095-B165-04C59B696820}"/>
              </a:ext>
            </a:extLst>
          </p:cNvPr>
          <p:cNvSpPr>
            <a:spLocks noGrp="1"/>
          </p:cNvSpPr>
          <p:nvPr>
            <p:ph type="sldNum" sz="quarter" idx="12"/>
          </p:nvPr>
        </p:nvSpPr>
        <p:spPr/>
        <p:txBody>
          <a:bodyPr/>
          <a:lstStyle/>
          <a:p>
            <a:fld id="{47E85D83-F8BD-467A-97BB-53D4C423F4DB}" type="slidenum">
              <a:rPr lang="es-CL" smtClean="0"/>
              <a:t>‹Nº›</a:t>
            </a:fld>
            <a:endParaRPr lang="es-CL"/>
          </a:p>
        </p:txBody>
      </p:sp>
    </p:spTree>
    <p:extLst>
      <p:ext uri="{BB962C8B-B14F-4D97-AF65-F5344CB8AC3E}">
        <p14:creationId xmlns:p14="http://schemas.microsoft.com/office/powerpoint/2010/main" val="660726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bg>
      <p:bgPr>
        <a:solidFill>
          <a:srgbClr val="006B9E"/>
        </a:solidFill>
        <a:effectLst/>
      </p:bgPr>
    </p:bg>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3DCE5B5-EE92-4AF5-B556-AB0D388FD50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6D087B53-C828-4C66-B043-69E6F2050BB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0A1D2E8B-7817-4174-BE3A-C42BA1C99D95}"/>
              </a:ext>
            </a:extLst>
          </p:cNvPr>
          <p:cNvSpPr>
            <a:spLocks noGrp="1"/>
          </p:cNvSpPr>
          <p:nvPr>
            <p:ph type="dt" sz="half" idx="10"/>
          </p:nvPr>
        </p:nvSpPr>
        <p:spPr/>
        <p:txBody>
          <a:bodyPr/>
          <a:lstStyle/>
          <a:p>
            <a:fld id="{287F129E-E1C1-4D05-A473-986DEC6AB03D}" type="datetimeFigureOut">
              <a:rPr lang="es-CL" smtClean="0"/>
              <a:t>25-08-2024</a:t>
            </a:fld>
            <a:endParaRPr lang="es-CL"/>
          </a:p>
        </p:txBody>
      </p:sp>
      <p:sp>
        <p:nvSpPr>
          <p:cNvPr id="5" name="Marcador de pie de página 4">
            <a:extLst>
              <a:ext uri="{FF2B5EF4-FFF2-40B4-BE49-F238E27FC236}">
                <a16:creationId xmlns:a16="http://schemas.microsoft.com/office/drawing/2014/main" id="{593F9D51-47D6-496A-A832-0668F2124135}"/>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D121ECF9-31DD-4908-801D-3D4D2CFE4D95}"/>
              </a:ext>
            </a:extLst>
          </p:cNvPr>
          <p:cNvSpPr>
            <a:spLocks noGrp="1"/>
          </p:cNvSpPr>
          <p:nvPr>
            <p:ph type="sldNum" sz="quarter" idx="12"/>
          </p:nvPr>
        </p:nvSpPr>
        <p:spPr/>
        <p:txBody>
          <a:bodyPr/>
          <a:lstStyle/>
          <a:p>
            <a:fld id="{47E85D83-F8BD-467A-97BB-53D4C423F4DB}" type="slidenum">
              <a:rPr lang="es-CL" smtClean="0"/>
              <a:t>‹Nº›</a:t>
            </a:fld>
            <a:endParaRPr lang="es-CL"/>
          </a:p>
        </p:txBody>
      </p:sp>
    </p:spTree>
    <p:extLst>
      <p:ext uri="{BB962C8B-B14F-4D97-AF65-F5344CB8AC3E}">
        <p14:creationId xmlns:p14="http://schemas.microsoft.com/office/powerpoint/2010/main" val="1160618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Final">
    <p:bg>
      <p:bgPr>
        <a:solidFill>
          <a:srgbClr val="006B9E"/>
        </a:solidFill>
        <a:effectLst/>
      </p:bgPr>
    </p:bg>
    <p:spTree>
      <p:nvGrpSpPr>
        <p:cNvPr id="1" name=""/>
        <p:cNvGrpSpPr/>
        <p:nvPr/>
      </p:nvGrpSpPr>
      <p:grpSpPr>
        <a:xfrm>
          <a:off x="0" y="0"/>
          <a:ext cx="0" cy="0"/>
          <a:chOff x="0" y="0"/>
          <a:chExt cx="0" cy="0"/>
        </a:xfrm>
      </p:grpSpPr>
      <p:pic>
        <p:nvPicPr>
          <p:cNvPr id="5" name="Imagen 4" descr="usm-logo.png">
            <a:extLst>
              <a:ext uri="{FF2B5EF4-FFF2-40B4-BE49-F238E27FC236}">
                <a16:creationId xmlns:a16="http://schemas.microsoft.com/office/drawing/2014/main" id="{60E3EAAA-DBBA-4315-8C0F-EBDAC0CEFA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05017" y="2803406"/>
            <a:ext cx="2581966" cy="1251187"/>
          </a:xfrm>
          <a:prstGeom prst="rect">
            <a:avLst/>
          </a:prstGeom>
        </p:spPr>
      </p:pic>
    </p:spTree>
    <p:extLst>
      <p:ext uri="{BB962C8B-B14F-4D97-AF65-F5344CB8AC3E}">
        <p14:creationId xmlns:p14="http://schemas.microsoft.com/office/powerpoint/2010/main" val="1114728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Final Animado">
    <p:bg>
      <p:bgPr>
        <a:solidFill>
          <a:srgbClr val="006B9E"/>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3FDB5EF-235F-4C88-AF42-B877BE59D410}"/>
              </a:ext>
            </a:extLst>
          </p:cNvPr>
          <p:cNvSpPr>
            <a:spLocks noGrp="1"/>
          </p:cNvSpPr>
          <p:nvPr>
            <p:ph type="dt" sz="half" idx="10"/>
          </p:nvPr>
        </p:nvSpPr>
        <p:spPr/>
        <p:txBody>
          <a:bodyPr/>
          <a:lstStyle/>
          <a:p>
            <a:fld id="{287F129E-E1C1-4D05-A473-986DEC6AB03D}" type="datetimeFigureOut">
              <a:rPr lang="es-CL" smtClean="0"/>
              <a:t>25-08-2024</a:t>
            </a:fld>
            <a:endParaRPr lang="es-CL"/>
          </a:p>
        </p:txBody>
      </p:sp>
      <p:sp>
        <p:nvSpPr>
          <p:cNvPr id="3" name="Marcador de pie de página 2">
            <a:extLst>
              <a:ext uri="{FF2B5EF4-FFF2-40B4-BE49-F238E27FC236}">
                <a16:creationId xmlns:a16="http://schemas.microsoft.com/office/drawing/2014/main" id="{80AED01C-3FCD-4BA3-B237-DEB43C50516D}"/>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AEECB8FF-FF9C-4284-A158-4D1515CF9319}"/>
              </a:ext>
            </a:extLst>
          </p:cNvPr>
          <p:cNvSpPr>
            <a:spLocks noGrp="1"/>
          </p:cNvSpPr>
          <p:nvPr>
            <p:ph type="sldNum" sz="quarter" idx="12"/>
          </p:nvPr>
        </p:nvSpPr>
        <p:spPr/>
        <p:txBody>
          <a:bodyPr/>
          <a:lstStyle/>
          <a:p>
            <a:fld id="{47E85D83-F8BD-467A-97BB-53D4C423F4DB}" type="slidenum">
              <a:rPr lang="es-CL" smtClean="0"/>
              <a:t>‹Nº›</a:t>
            </a:fld>
            <a:endParaRPr lang="es-CL"/>
          </a:p>
        </p:txBody>
      </p:sp>
      <p:pic>
        <p:nvPicPr>
          <p:cNvPr id="5" name="in-institucional-franjas">
            <a:hlinkClick r:id="" action="ppaction://media"/>
            <a:extLst>
              <a:ext uri="{FF2B5EF4-FFF2-40B4-BE49-F238E27FC236}">
                <a16:creationId xmlns:a16="http://schemas.microsoft.com/office/drawing/2014/main" id="{5FA51E26-616E-4A7F-B3BB-0B553D3D3916}"/>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1111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bg>
      <p:bgPr>
        <a:solidFill>
          <a:schemeClr val="tx1"/>
        </a:solidFill>
        <a:effectLst/>
      </p:bgPr>
    </p:bg>
    <p:spTree>
      <p:nvGrpSpPr>
        <p:cNvPr id="1" name=""/>
        <p:cNvGrpSpPr/>
        <p:nvPr/>
      </p:nvGrpSpPr>
      <p:grpSpPr>
        <a:xfrm>
          <a:off x="0" y="0"/>
          <a:ext cx="0" cy="0"/>
          <a:chOff x="0" y="0"/>
          <a:chExt cx="0" cy="0"/>
        </a:xfrm>
      </p:grpSpPr>
      <p:pic>
        <p:nvPicPr>
          <p:cNvPr id="7" name="Imagen 6" descr="Captura de pantalla 2020-06-12 a la(s) 7.02.29 p. m..png">
            <a:extLst>
              <a:ext uri="{FF2B5EF4-FFF2-40B4-BE49-F238E27FC236}">
                <a16:creationId xmlns:a16="http://schemas.microsoft.com/office/drawing/2014/main" id="{84D80EF9-D662-4373-A6C2-BE5C20F320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18180"/>
            <a:ext cx="12192000" cy="538029"/>
          </a:xfrm>
          <a:prstGeom prst="rect">
            <a:avLst/>
          </a:prstGeom>
        </p:spPr>
      </p:pic>
      <p:sp>
        <p:nvSpPr>
          <p:cNvPr id="2" name="Título 1">
            <a:extLst>
              <a:ext uri="{FF2B5EF4-FFF2-40B4-BE49-F238E27FC236}">
                <a16:creationId xmlns:a16="http://schemas.microsoft.com/office/drawing/2014/main" id="{ED255100-EAB7-4CF0-B28F-EC341D361EFC}"/>
              </a:ext>
            </a:extLst>
          </p:cNvPr>
          <p:cNvSpPr>
            <a:spLocks noGrp="1"/>
          </p:cNvSpPr>
          <p:nvPr>
            <p:ph type="title"/>
          </p:nvPr>
        </p:nvSpPr>
        <p:spPr>
          <a:xfrm>
            <a:off x="323849" y="477837"/>
            <a:ext cx="9401175" cy="406400"/>
          </a:xfrm>
        </p:spPr>
        <p:txBody>
          <a:bodyPr>
            <a:normAutofit/>
          </a:bodyPr>
          <a:lstStyle>
            <a:lvl1pPr>
              <a:defRPr sz="1800"/>
            </a:lvl1pPr>
          </a:lstStyle>
          <a:p>
            <a:r>
              <a:rPr lang="es-ES" dirty="0"/>
              <a:t>Haga clic para modificar el estilo de título del patrón</a:t>
            </a:r>
            <a:endParaRPr lang="es-CL" dirty="0"/>
          </a:p>
        </p:txBody>
      </p:sp>
      <p:sp>
        <p:nvSpPr>
          <p:cNvPr id="3" name="Marcador de contenido 2">
            <a:extLst>
              <a:ext uri="{FF2B5EF4-FFF2-40B4-BE49-F238E27FC236}">
                <a16:creationId xmlns:a16="http://schemas.microsoft.com/office/drawing/2014/main" id="{0A8A3827-9AA4-498F-A73C-DD57E60D1F09}"/>
              </a:ext>
            </a:extLst>
          </p:cNvPr>
          <p:cNvSpPr>
            <a:spLocks noGrp="1"/>
          </p:cNvSpPr>
          <p:nvPr>
            <p:ph idx="1"/>
          </p:nvPr>
        </p:nvSpPr>
        <p:spPr>
          <a:xfrm>
            <a:off x="838200" y="1114425"/>
            <a:ext cx="10515600" cy="506253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4" name="Marcador de fecha 3">
            <a:extLst>
              <a:ext uri="{FF2B5EF4-FFF2-40B4-BE49-F238E27FC236}">
                <a16:creationId xmlns:a16="http://schemas.microsoft.com/office/drawing/2014/main" id="{230F6BEE-4733-45AB-AC7B-03D99457BB0A}"/>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25-08-2024</a:t>
            </a:fld>
            <a:endParaRPr lang="es-CL" dirty="0"/>
          </a:p>
        </p:txBody>
      </p:sp>
      <p:sp>
        <p:nvSpPr>
          <p:cNvPr id="5" name="Marcador de pie de página 4">
            <a:extLst>
              <a:ext uri="{FF2B5EF4-FFF2-40B4-BE49-F238E27FC236}">
                <a16:creationId xmlns:a16="http://schemas.microsoft.com/office/drawing/2014/main" id="{FACC3F83-CB9D-425D-B15F-57DD099B6AA1}"/>
              </a:ext>
            </a:extLst>
          </p:cNvPr>
          <p:cNvSpPr>
            <a:spLocks noGrp="1"/>
          </p:cNvSpPr>
          <p:nvPr>
            <p:ph type="ftr" sz="quarter" idx="11"/>
          </p:nvPr>
        </p:nvSpPr>
        <p:spPr/>
        <p:txBody>
          <a:bodyPr/>
          <a:lstStyle>
            <a:lvl1pPr>
              <a:defRPr>
                <a:solidFill>
                  <a:schemeClr val="accent1"/>
                </a:solidFill>
              </a:defRPr>
            </a:lvl1pPr>
          </a:lstStyle>
          <a:p>
            <a:endParaRPr lang="es-CL" dirty="0"/>
          </a:p>
        </p:txBody>
      </p:sp>
      <p:sp>
        <p:nvSpPr>
          <p:cNvPr id="6" name="Marcador de número de diapositiva 5">
            <a:extLst>
              <a:ext uri="{FF2B5EF4-FFF2-40B4-BE49-F238E27FC236}">
                <a16:creationId xmlns:a16="http://schemas.microsoft.com/office/drawing/2014/main" id="{76771901-8300-49D2-B726-D51C98A1AA22}"/>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dirty="0"/>
          </a:p>
        </p:txBody>
      </p:sp>
    </p:spTree>
    <p:extLst>
      <p:ext uri="{BB962C8B-B14F-4D97-AF65-F5344CB8AC3E}">
        <p14:creationId xmlns:p14="http://schemas.microsoft.com/office/powerpoint/2010/main" val="3210782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Animado">
    <p:bg>
      <p:bgPr>
        <a:solidFill>
          <a:schemeClr val="tx1"/>
        </a:solidFill>
        <a:effectLst/>
      </p:bgPr>
    </p:bg>
    <p:spTree>
      <p:nvGrpSpPr>
        <p:cNvPr id="1" name=""/>
        <p:cNvGrpSpPr/>
        <p:nvPr/>
      </p:nvGrpSpPr>
      <p:grpSpPr>
        <a:xfrm>
          <a:off x="0" y="0"/>
          <a:ext cx="0" cy="0"/>
          <a:chOff x="0" y="0"/>
          <a:chExt cx="0" cy="0"/>
        </a:xfrm>
      </p:grpSpPr>
      <p:pic>
        <p:nvPicPr>
          <p:cNvPr id="7" name="Imagen 6" descr="Captura de pantalla 2020-06-12 a la(s) 7.02.29 p. m..png">
            <a:extLst>
              <a:ext uri="{FF2B5EF4-FFF2-40B4-BE49-F238E27FC236}">
                <a16:creationId xmlns:a16="http://schemas.microsoft.com/office/drawing/2014/main" id="{84D80EF9-D662-4373-A6C2-BE5C20F3201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65" t="3073"/>
          <a:stretch/>
        </p:blipFill>
        <p:spPr>
          <a:xfrm>
            <a:off x="0" y="477837"/>
            <a:ext cx="12191999" cy="521494"/>
          </a:xfrm>
          <a:prstGeom prst="rect">
            <a:avLst/>
          </a:prstGeom>
        </p:spPr>
      </p:pic>
      <p:sp>
        <p:nvSpPr>
          <p:cNvPr id="2" name="Título 1">
            <a:extLst>
              <a:ext uri="{FF2B5EF4-FFF2-40B4-BE49-F238E27FC236}">
                <a16:creationId xmlns:a16="http://schemas.microsoft.com/office/drawing/2014/main" id="{ED255100-EAB7-4CF0-B28F-EC341D361EFC}"/>
              </a:ext>
            </a:extLst>
          </p:cNvPr>
          <p:cNvSpPr>
            <a:spLocks noGrp="1"/>
          </p:cNvSpPr>
          <p:nvPr>
            <p:ph type="title"/>
          </p:nvPr>
        </p:nvSpPr>
        <p:spPr>
          <a:xfrm>
            <a:off x="200024" y="535384"/>
            <a:ext cx="9401175" cy="406400"/>
          </a:xfrm>
        </p:spPr>
        <p:txBody>
          <a:bodyPr>
            <a:normAutofit/>
          </a:bodyPr>
          <a:lstStyle>
            <a:lvl1pPr>
              <a:defRPr sz="1800"/>
            </a:lvl1pPr>
          </a:lstStyle>
          <a:p>
            <a:r>
              <a:rPr lang="es-ES" dirty="0"/>
              <a:t>Haga clic para modificar el estilo de título del patrón</a:t>
            </a:r>
            <a:endParaRPr lang="es-CL" dirty="0"/>
          </a:p>
        </p:txBody>
      </p:sp>
      <p:sp>
        <p:nvSpPr>
          <p:cNvPr id="3" name="Marcador de contenido 2">
            <a:extLst>
              <a:ext uri="{FF2B5EF4-FFF2-40B4-BE49-F238E27FC236}">
                <a16:creationId xmlns:a16="http://schemas.microsoft.com/office/drawing/2014/main" id="{0A8A3827-9AA4-498F-A73C-DD57E60D1F09}"/>
              </a:ext>
            </a:extLst>
          </p:cNvPr>
          <p:cNvSpPr>
            <a:spLocks noGrp="1"/>
          </p:cNvSpPr>
          <p:nvPr>
            <p:ph idx="1"/>
          </p:nvPr>
        </p:nvSpPr>
        <p:spPr>
          <a:xfrm>
            <a:off x="838200" y="1114425"/>
            <a:ext cx="10515600" cy="506253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4" name="Marcador de fecha 3">
            <a:extLst>
              <a:ext uri="{FF2B5EF4-FFF2-40B4-BE49-F238E27FC236}">
                <a16:creationId xmlns:a16="http://schemas.microsoft.com/office/drawing/2014/main" id="{230F6BEE-4733-45AB-AC7B-03D99457BB0A}"/>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25-08-2024</a:t>
            </a:fld>
            <a:endParaRPr lang="es-CL" dirty="0"/>
          </a:p>
        </p:txBody>
      </p:sp>
      <p:sp>
        <p:nvSpPr>
          <p:cNvPr id="5" name="Marcador de pie de página 4">
            <a:extLst>
              <a:ext uri="{FF2B5EF4-FFF2-40B4-BE49-F238E27FC236}">
                <a16:creationId xmlns:a16="http://schemas.microsoft.com/office/drawing/2014/main" id="{FACC3F83-CB9D-425D-B15F-57DD099B6AA1}"/>
              </a:ext>
            </a:extLst>
          </p:cNvPr>
          <p:cNvSpPr>
            <a:spLocks noGrp="1"/>
          </p:cNvSpPr>
          <p:nvPr>
            <p:ph type="ftr" sz="quarter" idx="11"/>
          </p:nvPr>
        </p:nvSpPr>
        <p:spPr/>
        <p:txBody>
          <a:bodyPr/>
          <a:lstStyle>
            <a:lvl1pPr>
              <a:defRPr>
                <a:solidFill>
                  <a:schemeClr val="accent1"/>
                </a:solidFill>
              </a:defRPr>
            </a:lvl1pPr>
          </a:lstStyle>
          <a:p>
            <a:endParaRPr lang="es-CL" dirty="0"/>
          </a:p>
        </p:txBody>
      </p:sp>
      <p:sp>
        <p:nvSpPr>
          <p:cNvPr id="6" name="Marcador de número de diapositiva 5">
            <a:extLst>
              <a:ext uri="{FF2B5EF4-FFF2-40B4-BE49-F238E27FC236}">
                <a16:creationId xmlns:a16="http://schemas.microsoft.com/office/drawing/2014/main" id="{76771901-8300-49D2-B726-D51C98A1AA22}"/>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dirty="0"/>
          </a:p>
        </p:txBody>
      </p:sp>
      <p:pic>
        <p:nvPicPr>
          <p:cNvPr id="9" name="Imagen 8" descr="Forma, Rectángulo&#10;&#10;Descripción generada automáticamente">
            <a:extLst>
              <a:ext uri="{FF2B5EF4-FFF2-40B4-BE49-F238E27FC236}">
                <a16:creationId xmlns:a16="http://schemas.microsoft.com/office/drawing/2014/main" id="{B6BF9BEC-5008-4A67-9C06-C3C5C69EA0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77837"/>
            <a:ext cx="173831" cy="521494"/>
          </a:xfrm>
          <a:prstGeom prst="rect">
            <a:avLst/>
          </a:prstGeom>
        </p:spPr>
      </p:pic>
    </p:spTree>
    <p:extLst>
      <p:ext uri="{BB962C8B-B14F-4D97-AF65-F5344CB8AC3E}">
        <p14:creationId xmlns:p14="http://schemas.microsoft.com/office/powerpoint/2010/main" val="239934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solidFill>
          <a:srgbClr val="006B9E"/>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9D0F7F-F82E-4394-BC7E-FB0088FFDE0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34A1EA10-4536-48B4-9AE8-D26D50A74E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CA765A3-4F99-443B-AE62-9C532CDA6616}"/>
              </a:ext>
            </a:extLst>
          </p:cNvPr>
          <p:cNvSpPr>
            <a:spLocks noGrp="1"/>
          </p:cNvSpPr>
          <p:nvPr>
            <p:ph type="dt" sz="half" idx="10"/>
          </p:nvPr>
        </p:nvSpPr>
        <p:spPr/>
        <p:txBody>
          <a:bodyPr/>
          <a:lstStyle/>
          <a:p>
            <a:endParaRPr lang="es-CL" dirty="0"/>
          </a:p>
        </p:txBody>
      </p:sp>
      <p:sp>
        <p:nvSpPr>
          <p:cNvPr id="5" name="Marcador de pie de página 4">
            <a:extLst>
              <a:ext uri="{FF2B5EF4-FFF2-40B4-BE49-F238E27FC236}">
                <a16:creationId xmlns:a16="http://schemas.microsoft.com/office/drawing/2014/main" id="{524FA7A0-6E9B-4CA0-B93F-77C058F2F599}"/>
              </a:ext>
            </a:extLst>
          </p:cNvPr>
          <p:cNvSpPr>
            <a:spLocks noGrp="1"/>
          </p:cNvSpPr>
          <p:nvPr>
            <p:ph type="ftr" sz="quarter" idx="11"/>
          </p:nvPr>
        </p:nvSpPr>
        <p:spPr/>
        <p:txBody>
          <a:bodyPr/>
          <a:lstStyle/>
          <a:p>
            <a:endParaRPr lang="es-CL" dirty="0"/>
          </a:p>
        </p:txBody>
      </p:sp>
      <p:sp>
        <p:nvSpPr>
          <p:cNvPr id="6" name="Marcador de número de diapositiva 5">
            <a:extLst>
              <a:ext uri="{FF2B5EF4-FFF2-40B4-BE49-F238E27FC236}">
                <a16:creationId xmlns:a16="http://schemas.microsoft.com/office/drawing/2014/main" id="{E12A44FC-B3C3-4F86-94FE-9C2550CC43D6}"/>
              </a:ext>
            </a:extLst>
          </p:cNvPr>
          <p:cNvSpPr>
            <a:spLocks noGrp="1"/>
          </p:cNvSpPr>
          <p:nvPr>
            <p:ph type="sldNum" sz="quarter" idx="12"/>
          </p:nvPr>
        </p:nvSpPr>
        <p:spPr/>
        <p:txBody>
          <a:bodyPr/>
          <a:lstStyle/>
          <a:p>
            <a:fld id="{47E85D83-F8BD-467A-97BB-53D4C423F4DB}" type="slidenum">
              <a:rPr lang="es-CL" smtClean="0"/>
              <a:t>‹Nº›</a:t>
            </a:fld>
            <a:endParaRPr lang="es-CL" dirty="0"/>
          </a:p>
        </p:txBody>
      </p:sp>
      <p:pic>
        <p:nvPicPr>
          <p:cNvPr id="9" name="Imagen 8" descr="Forma, Rectángulo&#10;&#10;Descripción generada automáticamente">
            <a:extLst>
              <a:ext uri="{FF2B5EF4-FFF2-40B4-BE49-F238E27FC236}">
                <a16:creationId xmlns:a16="http://schemas.microsoft.com/office/drawing/2014/main" id="{BC08E8DA-34CF-4CEF-B640-218B92137A2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079"/>
          <a:stretch/>
        </p:blipFill>
        <p:spPr>
          <a:xfrm>
            <a:off x="476250" y="2867024"/>
            <a:ext cx="355600" cy="1695451"/>
          </a:xfrm>
          <a:prstGeom prst="rect">
            <a:avLst/>
          </a:prstGeom>
        </p:spPr>
      </p:pic>
      <p:pic>
        <p:nvPicPr>
          <p:cNvPr id="10" name="Imagen 9" descr="usm-logo.png">
            <a:extLst>
              <a:ext uri="{FF2B5EF4-FFF2-40B4-BE49-F238E27FC236}">
                <a16:creationId xmlns:a16="http://schemas.microsoft.com/office/drawing/2014/main" id="{BE345186-A41F-4C2A-BAD7-AD12C57C8A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05017" y="458551"/>
            <a:ext cx="2581966" cy="1251187"/>
          </a:xfrm>
          <a:prstGeom prst="rect">
            <a:avLst/>
          </a:prstGeom>
        </p:spPr>
      </p:pic>
    </p:spTree>
    <p:extLst>
      <p:ext uri="{BB962C8B-B14F-4D97-AF65-F5344CB8AC3E}">
        <p14:creationId xmlns:p14="http://schemas.microsoft.com/office/powerpoint/2010/main" val="986647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s objetos">
    <p:bg>
      <p:bgPr>
        <a:solidFill>
          <a:schemeClr val="tx1"/>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390E8D2-AF32-4C74-90C9-CF66260B6BEB}"/>
              </a:ext>
            </a:extLst>
          </p:cNvPr>
          <p:cNvSpPr>
            <a:spLocks noGrp="1"/>
          </p:cNvSpPr>
          <p:nvPr>
            <p:ph sz="half" idx="1"/>
          </p:nvPr>
        </p:nvSpPr>
        <p:spPr>
          <a:xfrm>
            <a:off x="838200" y="1825625"/>
            <a:ext cx="5181600" cy="435133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39E04981-906D-4D80-9738-37BE2E51F0B8}"/>
              </a:ext>
            </a:extLst>
          </p:cNvPr>
          <p:cNvSpPr>
            <a:spLocks noGrp="1"/>
          </p:cNvSpPr>
          <p:nvPr>
            <p:ph sz="half" idx="2"/>
          </p:nvPr>
        </p:nvSpPr>
        <p:spPr>
          <a:xfrm>
            <a:off x="6172200" y="1825625"/>
            <a:ext cx="5181600" cy="435133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CCFE34B9-AD56-4145-9084-EDDE966898F8}"/>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25-08-2024</a:t>
            </a:fld>
            <a:endParaRPr lang="es-CL"/>
          </a:p>
        </p:txBody>
      </p:sp>
      <p:sp>
        <p:nvSpPr>
          <p:cNvPr id="6" name="Marcador de pie de página 5">
            <a:extLst>
              <a:ext uri="{FF2B5EF4-FFF2-40B4-BE49-F238E27FC236}">
                <a16:creationId xmlns:a16="http://schemas.microsoft.com/office/drawing/2014/main" id="{D19888B1-2119-4606-8E2D-62FA9BA99005}"/>
              </a:ext>
            </a:extLst>
          </p:cNvPr>
          <p:cNvSpPr>
            <a:spLocks noGrp="1"/>
          </p:cNvSpPr>
          <p:nvPr>
            <p:ph type="ftr" sz="quarter" idx="11"/>
          </p:nvPr>
        </p:nvSpPr>
        <p:spPr/>
        <p:txBody>
          <a:bodyPr/>
          <a:lstStyle>
            <a:lvl1pPr>
              <a:defRPr>
                <a:solidFill>
                  <a:schemeClr val="accent1"/>
                </a:solidFill>
              </a:defRPr>
            </a:lvl1pPr>
          </a:lstStyle>
          <a:p>
            <a:endParaRPr lang="es-CL"/>
          </a:p>
        </p:txBody>
      </p:sp>
      <p:sp>
        <p:nvSpPr>
          <p:cNvPr id="7" name="Marcador de número de diapositiva 6">
            <a:extLst>
              <a:ext uri="{FF2B5EF4-FFF2-40B4-BE49-F238E27FC236}">
                <a16:creationId xmlns:a16="http://schemas.microsoft.com/office/drawing/2014/main" id="{D58A62CE-ECED-4E58-A0F5-45BB6B59697B}"/>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a:p>
        </p:txBody>
      </p:sp>
      <p:pic>
        <p:nvPicPr>
          <p:cNvPr id="8" name="Imagen 7" descr="Captura de pantalla 2020-06-12 a la(s) 7.02.29 p. m..png">
            <a:extLst>
              <a:ext uri="{FF2B5EF4-FFF2-40B4-BE49-F238E27FC236}">
                <a16:creationId xmlns:a16="http://schemas.microsoft.com/office/drawing/2014/main" id="{57FB2F1A-1DA5-4B66-8DDA-9DC4C95667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18180"/>
            <a:ext cx="12192000" cy="538029"/>
          </a:xfrm>
          <a:prstGeom prst="rect">
            <a:avLst/>
          </a:prstGeom>
        </p:spPr>
      </p:pic>
      <p:sp>
        <p:nvSpPr>
          <p:cNvPr id="9" name="Título 1">
            <a:extLst>
              <a:ext uri="{FF2B5EF4-FFF2-40B4-BE49-F238E27FC236}">
                <a16:creationId xmlns:a16="http://schemas.microsoft.com/office/drawing/2014/main" id="{80850DCB-F376-4567-B1B3-6F39488FADBE}"/>
              </a:ext>
            </a:extLst>
          </p:cNvPr>
          <p:cNvSpPr>
            <a:spLocks noGrp="1"/>
          </p:cNvSpPr>
          <p:nvPr>
            <p:ph type="title"/>
          </p:nvPr>
        </p:nvSpPr>
        <p:spPr>
          <a:xfrm>
            <a:off x="323849" y="477837"/>
            <a:ext cx="9401175" cy="406400"/>
          </a:xfrm>
        </p:spPr>
        <p:txBody>
          <a:bodyPr>
            <a:normAutofit/>
          </a:bodyPr>
          <a:lstStyle>
            <a:lvl1pPr>
              <a:defRPr sz="18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555815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ción">
    <p:bg>
      <p:bgPr>
        <a:solidFill>
          <a:schemeClr val="tx1"/>
        </a:solid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5A467CC-725C-47C4-A26E-ED5991F11BE3}"/>
              </a:ext>
            </a:extLst>
          </p:cNvPr>
          <p:cNvSpPr>
            <a:spLocks noGrp="1"/>
          </p:cNvSpPr>
          <p:nvPr>
            <p:ph type="body" idx="1"/>
          </p:nvPr>
        </p:nvSpPr>
        <p:spPr>
          <a:xfrm>
            <a:off x="83978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9A0A29C-CD56-41C3-9F67-8E94D56FE5ED}"/>
              </a:ext>
            </a:extLst>
          </p:cNvPr>
          <p:cNvSpPr>
            <a:spLocks noGrp="1"/>
          </p:cNvSpPr>
          <p:nvPr>
            <p:ph sz="half" idx="2"/>
          </p:nvPr>
        </p:nvSpPr>
        <p:spPr>
          <a:xfrm>
            <a:off x="839788" y="2505075"/>
            <a:ext cx="5157787" cy="368458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5" name="Marcador de texto 4">
            <a:extLst>
              <a:ext uri="{FF2B5EF4-FFF2-40B4-BE49-F238E27FC236}">
                <a16:creationId xmlns:a16="http://schemas.microsoft.com/office/drawing/2014/main" id="{37E9C794-4960-49F8-B92E-089EB7B90767}"/>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los estilos de texto del patrón</a:t>
            </a:r>
          </a:p>
        </p:txBody>
      </p:sp>
      <p:sp>
        <p:nvSpPr>
          <p:cNvPr id="6" name="Marcador de contenido 5">
            <a:extLst>
              <a:ext uri="{FF2B5EF4-FFF2-40B4-BE49-F238E27FC236}">
                <a16:creationId xmlns:a16="http://schemas.microsoft.com/office/drawing/2014/main" id="{87F028F8-4068-407B-B1B9-9E9067EEC054}"/>
              </a:ext>
            </a:extLst>
          </p:cNvPr>
          <p:cNvSpPr>
            <a:spLocks noGrp="1"/>
          </p:cNvSpPr>
          <p:nvPr>
            <p:ph sz="quarter" idx="4"/>
          </p:nvPr>
        </p:nvSpPr>
        <p:spPr>
          <a:xfrm>
            <a:off x="6172200" y="2505075"/>
            <a:ext cx="5183188" cy="368458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7" name="Marcador de fecha 6">
            <a:extLst>
              <a:ext uri="{FF2B5EF4-FFF2-40B4-BE49-F238E27FC236}">
                <a16:creationId xmlns:a16="http://schemas.microsoft.com/office/drawing/2014/main" id="{F356E417-B54C-4D2D-95D1-B804D0DC00BD}"/>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25-08-2024</a:t>
            </a:fld>
            <a:endParaRPr lang="es-CL"/>
          </a:p>
        </p:txBody>
      </p:sp>
      <p:sp>
        <p:nvSpPr>
          <p:cNvPr id="8" name="Marcador de pie de página 7">
            <a:extLst>
              <a:ext uri="{FF2B5EF4-FFF2-40B4-BE49-F238E27FC236}">
                <a16:creationId xmlns:a16="http://schemas.microsoft.com/office/drawing/2014/main" id="{327A53C4-7D1C-451E-B118-BB60881981DE}"/>
              </a:ext>
            </a:extLst>
          </p:cNvPr>
          <p:cNvSpPr>
            <a:spLocks noGrp="1"/>
          </p:cNvSpPr>
          <p:nvPr>
            <p:ph type="ftr" sz="quarter" idx="11"/>
          </p:nvPr>
        </p:nvSpPr>
        <p:spPr/>
        <p:txBody>
          <a:bodyPr/>
          <a:lstStyle>
            <a:lvl1pPr>
              <a:defRPr>
                <a:solidFill>
                  <a:schemeClr val="accent1"/>
                </a:solidFill>
              </a:defRPr>
            </a:lvl1pPr>
          </a:lstStyle>
          <a:p>
            <a:endParaRPr lang="es-CL"/>
          </a:p>
        </p:txBody>
      </p:sp>
      <p:sp>
        <p:nvSpPr>
          <p:cNvPr id="9" name="Marcador de número de diapositiva 8">
            <a:extLst>
              <a:ext uri="{FF2B5EF4-FFF2-40B4-BE49-F238E27FC236}">
                <a16:creationId xmlns:a16="http://schemas.microsoft.com/office/drawing/2014/main" id="{47434E68-53A9-4FC7-8BC6-A3EAFC31159B}"/>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a:p>
        </p:txBody>
      </p:sp>
      <p:pic>
        <p:nvPicPr>
          <p:cNvPr id="10" name="Imagen 9" descr="Captura de pantalla 2020-06-12 a la(s) 7.02.29 p. m..png">
            <a:extLst>
              <a:ext uri="{FF2B5EF4-FFF2-40B4-BE49-F238E27FC236}">
                <a16:creationId xmlns:a16="http://schemas.microsoft.com/office/drawing/2014/main" id="{4919B460-5C65-4619-A7A9-C8BDA2C803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18180"/>
            <a:ext cx="12192000" cy="538029"/>
          </a:xfrm>
          <a:prstGeom prst="rect">
            <a:avLst/>
          </a:prstGeom>
        </p:spPr>
      </p:pic>
      <p:sp>
        <p:nvSpPr>
          <p:cNvPr id="11" name="Título 1">
            <a:extLst>
              <a:ext uri="{FF2B5EF4-FFF2-40B4-BE49-F238E27FC236}">
                <a16:creationId xmlns:a16="http://schemas.microsoft.com/office/drawing/2014/main" id="{0AF31D28-0DC3-40BC-A9F5-461FD7A2F9AB}"/>
              </a:ext>
            </a:extLst>
          </p:cNvPr>
          <p:cNvSpPr>
            <a:spLocks noGrp="1"/>
          </p:cNvSpPr>
          <p:nvPr>
            <p:ph type="title"/>
          </p:nvPr>
        </p:nvSpPr>
        <p:spPr>
          <a:xfrm>
            <a:off x="323849" y="477837"/>
            <a:ext cx="9401175" cy="406400"/>
          </a:xfrm>
        </p:spPr>
        <p:txBody>
          <a:bodyPr>
            <a:normAutofit/>
          </a:bodyPr>
          <a:lstStyle>
            <a:lvl1pPr>
              <a:defRPr sz="18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2714565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tx1"/>
        </a:solid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40B0BD5A-B09D-4D6B-A0D4-AC5FBA9FB30D}"/>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25-08-2024</a:t>
            </a:fld>
            <a:endParaRPr lang="es-CL"/>
          </a:p>
        </p:txBody>
      </p:sp>
      <p:sp>
        <p:nvSpPr>
          <p:cNvPr id="4" name="Marcador de pie de página 3">
            <a:extLst>
              <a:ext uri="{FF2B5EF4-FFF2-40B4-BE49-F238E27FC236}">
                <a16:creationId xmlns:a16="http://schemas.microsoft.com/office/drawing/2014/main" id="{0413C468-14F8-40A2-9BD3-F3206FAE87D4}"/>
              </a:ext>
            </a:extLst>
          </p:cNvPr>
          <p:cNvSpPr>
            <a:spLocks noGrp="1"/>
          </p:cNvSpPr>
          <p:nvPr>
            <p:ph type="ftr" sz="quarter" idx="11"/>
          </p:nvPr>
        </p:nvSpPr>
        <p:spPr/>
        <p:txBody>
          <a:bodyPr/>
          <a:lstStyle>
            <a:lvl1pPr>
              <a:defRPr>
                <a:solidFill>
                  <a:schemeClr val="accent1"/>
                </a:solidFill>
              </a:defRPr>
            </a:lvl1pPr>
          </a:lstStyle>
          <a:p>
            <a:endParaRPr lang="es-CL"/>
          </a:p>
        </p:txBody>
      </p:sp>
      <p:sp>
        <p:nvSpPr>
          <p:cNvPr id="5" name="Marcador de número de diapositiva 4">
            <a:extLst>
              <a:ext uri="{FF2B5EF4-FFF2-40B4-BE49-F238E27FC236}">
                <a16:creationId xmlns:a16="http://schemas.microsoft.com/office/drawing/2014/main" id="{CC46401F-1E63-49F8-8417-93C1FDC452A9}"/>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a:p>
        </p:txBody>
      </p:sp>
      <p:pic>
        <p:nvPicPr>
          <p:cNvPr id="6" name="Imagen 5" descr="Captura de pantalla 2020-06-12 a la(s) 7.02.29 p. m..png">
            <a:extLst>
              <a:ext uri="{FF2B5EF4-FFF2-40B4-BE49-F238E27FC236}">
                <a16:creationId xmlns:a16="http://schemas.microsoft.com/office/drawing/2014/main" id="{C764E93F-C4F5-4105-A58E-3020AB7B88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18180"/>
            <a:ext cx="12192000" cy="538029"/>
          </a:xfrm>
          <a:prstGeom prst="rect">
            <a:avLst/>
          </a:prstGeom>
        </p:spPr>
      </p:pic>
      <p:sp>
        <p:nvSpPr>
          <p:cNvPr id="7" name="Título 1">
            <a:extLst>
              <a:ext uri="{FF2B5EF4-FFF2-40B4-BE49-F238E27FC236}">
                <a16:creationId xmlns:a16="http://schemas.microsoft.com/office/drawing/2014/main" id="{F20751B3-0C7E-4631-99F1-28E623FDEBF5}"/>
              </a:ext>
            </a:extLst>
          </p:cNvPr>
          <p:cNvSpPr>
            <a:spLocks noGrp="1"/>
          </p:cNvSpPr>
          <p:nvPr>
            <p:ph type="title"/>
          </p:nvPr>
        </p:nvSpPr>
        <p:spPr>
          <a:xfrm>
            <a:off x="323849" y="477837"/>
            <a:ext cx="9401175" cy="406400"/>
          </a:xfrm>
        </p:spPr>
        <p:txBody>
          <a:bodyPr>
            <a:normAutofit/>
          </a:bodyPr>
          <a:lstStyle>
            <a:lvl1pPr>
              <a:defRPr sz="18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3319842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oscuro">
    <p:bg>
      <p:bgPr>
        <a:solidFill>
          <a:srgbClr val="006B9E"/>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3FDB5EF-235F-4C88-AF42-B877BE59D410}"/>
              </a:ext>
            </a:extLst>
          </p:cNvPr>
          <p:cNvSpPr>
            <a:spLocks noGrp="1"/>
          </p:cNvSpPr>
          <p:nvPr>
            <p:ph type="dt" sz="half" idx="10"/>
          </p:nvPr>
        </p:nvSpPr>
        <p:spPr/>
        <p:txBody>
          <a:bodyPr/>
          <a:lstStyle/>
          <a:p>
            <a:fld id="{287F129E-E1C1-4D05-A473-986DEC6AB03D}" type="datetimeFigureOut">
              <a:rPr lang="es-CL" smtClean="0"/>
              <a:t>25-08-2024</a:t>
            </a:fld>
            <a:endParaRPr lang="es-CL"/>
          </a:p>
        </p:txBody>
      </p:sp>
      <p:sp>
        <p:nvSpPr>
          <p:cNvPr id="3" name="Marcador de pie de página 2">
            <a:extLst>
              <a:ext uri="{FF2B5EF4-FFF2-40B4-BE49-F238E27FC236}">
                <a16:creationId xmlns:a16="http://schemas.microsoft.com/office/drawing/2014/main" id="{80AED01C-3FCD-4BA3-B237-DEB43C50516D}"/>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AEECB8FF-FF9C-4284-A158-4D1515CF9319}"/>
              </a:ext>
            </a:extLst>
          </p:cNvPr>
          <p:cNvSpPr>
            <a:spLocks noGrp="1"/>
          </p:cNvSpPr>
          <p:nvPr>
            <p:ph type="sldNum" sz="quarter" idx="12"/>
          </p:nvPr>
        </p:nvSpPr>
        <p:spPr/>
        <p:txBody>
          <a:bodyPr/>
          <a:lstStyle/>
          <a:p>
            <a:fld id="{47E85D83-F8BD-467A-97BB-53D4C423F4DB}" type="slidenum">
              <a:rPr lang="es-CL" smtClean="0"/>
              <a:t>‹Nº›</a:t>
            </a:fld>
            <a:endParaRPr lang="es-CL"/>
          </a:p>
        </p:txBody>
      </p:sp>
    </p:spTree>
    <p:extLst>
      <p:ext uri="{BB962C8B-B14F-4D97-AF65-F5344CB8AC3E}">
        <p14:creationId xmlns:p14="http://schemas.microsoft.com/office/powerpoint/2010/main" val="226228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tx1"/>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3FDB5EF-235F-4C88-AF42-B877BE59D410}"/>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25-08-2024</a:t>
            </a:fld>
            <a:endParaRPr lang="es-CL"/>
          </a:p>
        </p:txBody>
      </p:sp>
      <p:sp>
        <p:nvSpPr>
          <p:cNvPr id="3" name="Marcador de pie de página 2">
            <a:extLst>
              <a:ext uri="{FF2B5EF4-FFF2-40B4-BE49-F238E27FC236}">
                <a16:creationId xmlns:a16="http://schemas.microsoft.com/office/drawing/2014/main" id="{80AED01C-3FCD-4BA3-B237-DEB43C50516D}"/>
              </a:ext>
            </a:extLst>
          </p:cNvPr>
          <p:cNvSpPr>
            <a:spLocks noGrp="1"/>
          </p:cNvSpPr>
          <p:nvPr>
            <p:ph type="ftr" sz="quarter" idx="11"/>
          </p:nvPr>
        </p:nvSpPr>
        <p:spPr/>
        <p:txBody>
          <a:bodyPr/>
          <a:lstStyle>
            <a:lvl1pPr>
              <a:defRPr>
                <a:solidFill>
                  <a:schemeClr val="accent1"/>
                </a:solidFill>
              </a:defRPr>
            </a:lvl1pPr>
          </a:lstStyle>
          <a:p>
            <a:endParaRPr lang="es-CL"/>
          </a:p>
        </p:txBody>
      </p:sp>
      <p:sp>
        <p:nvSpPr>
          <p:cNvPr id="4" name="Marcador de número de diapositiva 3">
            <a:extLst>
              <a:ext uri="{FF2B5EF4-FFF2-40B4-BE49-F238E27FC236}">
                <a16:creationId xmlns:a16="http://schemas.microsoft.com/office/drawing/2014/main" id="{AEECB8FF-FF9C-4284-A158-4D1515CF9319}"/>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a:p>
        </p:txBody>
      </p:sp>
    </p:spTree>
    <p:extLst>
      <p:ext uri="{BB962C8B-B14F-4D97-AF65-F5344CB8AC3E}">
        <p14:creationId xmlns:p14="http://schemas.microsoft.com/office/powerpoint/2010/main" val="1226132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B9E"/>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873AF9A-EF93-41B1-ACE7-FC216E25FE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608E90CD-1A31-4184-A152-668FBE1D9F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A8751B69-6BA9-4F41-8A8F-FA8ADF792C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L" dirty="0"/>
          </a:p>
        </p:txBody>
      </p:sp>
      <p:sp>
        <p:nvSpPr>
          <p:cNvPr id="5" name="Marcador de pie de página 4">
            <a:extLst>
              <a:ext uri="{FF2B5EF4-FFF2-40B4-BE49-F238E27FC236}">
                <a16:creationId xmlns:a16="http://schemas.microsoft.com/office/drawing/2014/main" id="{13225FAA-008D-4589-802A-2E3FC43F3B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dirty="0"/>
          </a:p>
        </p:txBody>
      </p:sp>
      <p:sp>
        <p:nvSpPr>
          <p:cNvPr id="6" name="Marcador de número de diapositiva 5">
            <a:extLst>
              <a:ext uri="{FF2B5EF4-FFF2-40B4-BE49-F238E27FC236}">
                <a16:creationId xmlns:a16="http://schemas.microsoft.com/office/drawing/2014/main" id="{C3034372-C9CA-48FD-B49E-F5EC8C5E44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E85D83-F8BD-467A-97BB-53D4C423F4DB}" type="slidenum">
              <a:rPr lang="es-CL" smtClean="0"/>
              <a:t>‹Nº›</a:t>
            </a:fld>
            <a:endParaRPr lang="es-CL"/>
          </a:p>
        </p:txBody>
      </p:sp>
    </p:spTree>
    <p:extLst>
      <p:ext uri="{BB962C8B-B14F-4D97-AF65-F5344CB8AC3E}">
        <p14:creationId xmlns:p14="http://schemas.microsoft.com/office/powerpoint/2010/main" val="10701158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52" r:id="rId5"/>
    <p:sldLayoutId id="2147483653" r:id="rId6"/>
    <p:sldLayoutId id="2147483654" r:id="rId7"/>
    <p:sldLayoutId id="2147483655" r:id="rId8"/>
    <p:sldLayoutId id="2147483660" r:id="rId9"/>
    <p:sldLayoutId id="2147483656" r:id="rId10"/>
    <p:sldLayoutId id="2147483657" r:id="rId11"/>
    <p:sldLayoutId id="2147483658" r:id="rId12"/>
    <p:sldLayoutId id="2147483659" r:id="rId13"/>
    <p:sldLayoutId id="2147483662" r:id="rId14"/>
    <p:sldLayoutId id="214748366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f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9E970BF0-2A16-0A4A-366A-2FDDB601AD8F}"/>
              </a:ext>
            </a:extLst>
          </p:cNvPr>
          <p:cNvSpPr>
            <a:spLocks noGrp="1"/>
          </p:cNvSpPr>
          <p:nvPr>
            <p:ph type="ctrTitle"/>
          </p:nvPr>
        </p:nvSpPr>
        <p:spPr>
          <a:xfrm>
            <a:off x="5017288" y="726905"/>
            <a:ext cx="6630215" cy="2702095"/>
          </a:xfrm>
        </p:spPr>
        <p:txBody>
          <a:bodyPr>
            <a:normAutofit/>
          </a:bodyPr>
          <a:lstStyle/>
          <a:p>
            <a:r>
              <a:rPr lang="es-CL" sz="8000" dirty="0"/>
              <a:t>Sistemas Operativos.</a:t>
            </a:r>
            <a:endParaRPr lang="es-CL" dirty="0"/>
          </a:p>
        </p:txBody>
      </p:sp>
      <p:sp>
        <p:nvSpPr>
          <p:cNvPr id="9" name="Subtítulo 2">
            <a:extLst>
              <a:ext uri="{FF2B5EF4-FFF2-40B4-BE49-F238E27FC236}">
                <a16:creationId xmlns:a16="http://schemas.microsoft.com/office/drawing/2014/main" id="{9D0ACA91-D1E0-10C2-9D4C-BF2A35C605C7}"/>
              </a:ext>
            </a:extLst>
          </p:cNvPr>
          <p:cNvSpPr>
            <a:spLocks noGrp="1"/>
          </p:cNvSpPr>
          <p:nvPr>
            <p:ph type="subTitle" idx="1"/>
          </p:nvPr>
        </p:nvSpPr>
        <p:spPr>
          <a:xfrm>
            <a:off x="5017288" y="3835152"/>
            <a:ext cx="6630214" cy="1422647"/>
          </a:xfrm>
        </p:spPr>
        <p:txBody>
          <a:bodyPr/>
          <a:lstStyle/>
          <a:p>
            <a:r>
              <a:rPr lang="es-ES"/>
              <a:t>UNIDAD 1: </a:t>
            </a:r>
            <a:r>
              <a:rPr lang="es-ES" dirty="0"/>
              <a:t>Estructura y Gestión de Archivos en Linux.</a:t>
            </a:r>
            <a:endParaRPr lang="es-CL" dirty="0"/>
          </a:p>
        </p:txBody>
      </p:sp>
    </p:spTree>
    <p:extLst>
      <p:ext uri="{BB962C8B-B14F-4D97-AF65-F5344CB8AC3E}">
        <p14:creationId xmlns:p14="http://schemas.microsoft.com/office/powerpoint/2010/main" val="3915582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Archivos.</a:t>
            </a:r>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algn="l">
              <a:buClr>
                <a:schemeClr val="accent2"/>
              </a:buClr>
              <a:buFont typeface="Wingdings" panose="05000000000000000000" pitchFamily="2" charset="2"/>
              <a:buChar char="Ø"/>
            </a:pPr>
            <a:r>
              <a:rPr lang="es-ES" sz="2000" b="1" i="0" dirty="0">
                <a:solidFill>
                  <a:srgbClr val="282828"/>
                </a:solidFill>
                <a:effectLst/>
                <a:latin typeface="Calibri" panose="020F0502020204030204" pitchFamily="34" charset="0"/>
                <a:cs typeface="Calibri" panose="020F0502020204030204" pitchFamily="34" charset="0"/>
              </a:rPr>
              <a:t>Inodos</a:t>
            </a:r>
          </a:p>
          <a:p>
            <a:pPr lvl="1">
              <a:buClr>
                <a:schemeClr val="accent2"/>
              </a:buClr>
            </a:pPr>
            <a:r>
              <a:rPr lang="es-ES" sz="2000" b="0" i="0" dirty="0">
                <a:solidFill>
                  <a:srgbClr val="282828"/>
                </a:solidFill>
                <a:effectLst/>
                <a:latin typeface="Calibri" panose="020F0502020204030204" pitchFamily="34" charset="0"/>
                <a:cs typeface="Calibri" panose="020F0502020204030204" pitchFamily="34" charset="0"/>
              </a:rPr>
              <a:t>Cada archivo se representa por una estructura llamada inodo (</a:t>
            </a:r>
            <a:r>
              <a:rPr lang="es-ES" sz="2000" b="0" i="1" dirty="0">
                <a:solidFill>
                  <a:srgbClr val="282828"/>
                </a:solidFill>
                <a:effectLst/>
                <a:latin typeface="Calibri" panose="020F0502020204030204" pitchFamily="34" charset="0"/>
                <a:cs typeface="Calibri" panose="020F0502020204030204" pitchFamily="34" charset="0"/>
              </a:rPr>
              <a:t>índex </a:t>
            </a:r>
            <a:r>
              <a:rPr lang="es-ES" sz="2000" b="0" i="1" dirty="0" err="1">
                <a:solidFill>
                  <a:srgbClr val="282828"/>
                </a:solidFill>
                <a:effectLst/>
                <a:latin typeface="Calibri" panose="020F0502020204030204" pitchFamily="34" charset="0"/>
                <a:cs typeface="Calibri" panose="020F0502020204030204" pitchFamily="34" charset="0"/>
              </a:rPr>
              <a:t>node</a:t>
            </a:r>
            <a:r>
              <a:rPr lang="es-ES" sz="2000" b="0" i="0" dirty="0">
                <a:solidFill>
                  <a:srgbClr val="282828"/>
                </a:solidFill>
                <a:effectLst/>
                <a:latin typeface="Calibri" panose="020F0502020204030204" pitchFamily="34" charset="0"/>
                <a:cs typeface="Calibri" panose="020F0502020204030204" pitchFamily="34" charset="0"/>
              </a:rPr>
              <a:t>). Estos inodos se agrupan en una tabla y se identifican por un número.</a:t>
            </a:r>
          </a:p>
          <a:p>
            <a:pPr lvl="1">
              <a:buClr>
                <a:schemeClr val="accent2"/>
              </a:buClr>
            </a:pPr>
            <a:r>
              <a:rPr lang="es-ES" sz="2000" b="0" i="0" dirty="0">
                <a:solidFill>
                  <a:srgbClr val="282828"/>
                </a:solidFill>
                <a:effectLst/>
                <a:latin typeface="Calibri" panose="020F0502020204030204" pitchFamily="34" charset="0"/>
                <a:cs typeface="Calibri" panose="020F0502020204030204" pitchFamily="34" charset="0"/>
              </a:rPr>
              <a:t>El inodo contiene toda la información sobre el archivo, salvo su nombre:</a:t>
            </a:r>
          </a:p>
          <a:p>
            <a:pPr lvl="2">
              <a:buFont typeface="Courier New" panose="02070309020205020404" pitchFamily="49" charset="0"/>
              <a:buChar char="o"/>
            </a:pPr>
            <a:r>
              <a:rPr lang="es-ES" b="0" i="0" dirty="0">
                <a:solidFill>
                  <a:srgbClr val="282828"/>
                </a:solidFill>
                <a:effectLst/>
                <a:latin typeface="Calibri" panose="020F0502020204030204" pitchFamily="34" charset="0"/>
                <a:cs typeface="Calibri" panose="020F0502020204030204" pitchFamily="34" charset="0"/>
              </a:rPr>
              <a:t>Tipo de archivo: </a:t>
            </a:r>
            <a:r>
              <a:rPr lang="es-ES" b="1" i="0" dirty="0">
                <a:solidFill>
                  <a:srgbClr val="282828"/>
                </a:solidFill>
                <a:effectLst/>
                <a:latin typeface="Calibri" panose="020F0502020204030204" pitchFamily="34" charset="0"/>
                <a:cs typeface="Calibri" panose="020F0502020204030204" pitchFamily="34" charset="0"/>
              </a:rPr>
              <a:t>-</a:t>
            </a:r>
            <a:r>
              <a:rPr lang="es-ES" b="0" i="0" dirty="0">
                <a:solidFill>
                  <a:srgbClr val="282828"/>
                </a:solidFill>
                <a:effectLst/>
                <a:latin typeface="Calibri" panose="020F0502020204030204" pitchFamily="34" charset="0"/>
                <a:cs typeface="Calibri" panose="020F0502020204030204" pitchFamily="34" charset="0"/>
              </a:rPr>
              <a:t> (normal), </a:t>
            </a:r>
            <a:r>
              <a:rPr lang="es-ES" b="1" i="0" dirty="0">
                <a:solidFill>
                  <a:srgbClr val="282828"/>
                </a:solidFill>
                <a:effectLst/>
                <a:latin typeface="Calibri" panose="020F0502020204030204" pitchFamily="34" charset="0"/>
                <a:cs typeface="Calibri" panose="020F0502020204030204" pitchFamily="34" charset="0"/>
              </a:rPr>
              <a:t>d</a:t>
            </a:r>
            <a:r>
              <a:rPr lang="es-ES" b="0" i="0" dirty="0">
                <a:solidFill>
                  <a:srgbClr val="282828"/>
                </a:solidFill>
                <a:effectLst/>
                <a:latin typeface="Calibri" panose="020F0502020204030204" pitchFamily="34" charset="0"/>
                <a:cs typeface="Calibri" panose="020F0502020204030204" pitchFamily="34" charset="0"/>
              </a:rPr>
              <a:t> (directorio), </a:t>
            </a:r>
            <a:r>
              <a:rPr lang="es-ES" b="1" i="0" dirty="0">
                <a:solidFill>
                  <a:srgbClr val="282828"/>
                </a:solidFill>
                <a:effectLst/>
                <a:latin typeface="Calibri" panose="020F0502020204030204" pitchFamily="34" charset="0"/>
                <a:cs typeface="Calibri" panose="020F0502020204030204" pitchFamily="34" charset="0"/>
              </a:rPr>
              <a:t>l</a:t>
            </a:r>
            <a:r>
              <a:rPr lang="es-ES" b="0" i="0" dirty="0">
                <a:solidFill>
                  <a:srgbClr val="282828"/>
                </a:solidFill>
                <a:effectLst/>
                <a:latin typeface="Calibri" panose="020F0502020204030204" pitchFamily="34" charset="0"/>
                <a:cs typeface="Calibri" panose="020F0502020204030204" pitchFamily="34" charset="0"/>
              </a:rPr>
              <a:t> (enlace simbólico), </a:t>
            </a:r>
            <a:r>
              <a:rPr lang="es-ES" b="1" i="0" dirty="0">
                <a:solidFill>
                  <a:srgbClr val="282828"/>
                </a:solidFill>
                <a:effectLst/>
                <a:latin typeface="Calibri" panose="020F0502020204030204" pitchFamily="34" charset="0"/>
                <a:cs typeface="Calibri" panose="020F0502020204030204" pitchFamily="34" charset="0"/>
              </a:rPr>
              <a:t>b</a:t>
            </a:r>
            <a:r>
              <a:rPr lang="es-ES" b="0" i="0" dirty="0">
                <a:solidFill>
                  <a:srgbClr val="282828"/>
                </a:solidFill>
                <a:effectLst/>
                <a:latin typeface="Calibri" panose="020F0502020204030204" pitchFamily="34" charset="0"/>
                <a:cs typeface="Calibri" panose="020F0502020204030204" pitchFamily="34" charset="0"/>
              </a:rPr>
              <a:t> (bloque), </a:t>
            </a:r>
            <a:r>
              <a:rPr lang="es-ES" b="1" i="0" dirty="0">
                <a:solidFill>
                  <a:srgbClr val="282828"/>
                </a:solidFill>
                <a:effectLst/>
                <a:latin typeface="Calibri" panose="020F0502020204030204" pitchFamily="34" charset="0"/>
                <a:cs typeface="Calibri" panose="020F0502020204030204" pitchFamily="34" charset="0"/>
              </a:rPr>
              <a:t>c</a:t>
            </a:r>
            <a:r>
              <a:rPr lang="es-ES" b="0" i="0" dirty="0">
                <a:solidFill>
                  <a:srgbClr val="282828"/>
                </a:solidFill>
                <a:effectLst/>
                <a:latin typeface="Calibri" panose="020F0502020204030204" pitchFamily="34" charset="0"/>
                <a:cs typeface="Calibri" panose="020F0502020204030204" pitchFamily="34" charset="0"/>
              </a:rPr>
              <a:t> (carácter), </a:t>
            </a:r>
            <a:r>
              <a:rPr lang="es-ES" b="1" i="0" dirty="0">
                <a:solidFill>
                  <a:srgbClr val="282828"/>
                </a:solidFill>
                <a:effectLst/>
                <a:latin typeface="Calibri" panose="020F0502020204030204" pitchFamily="34" charset="0"/>
                <a:cs typeface="Calibri" panose="020F0502020204030204" pitchFamily="34" charset="0"/>
              </a:rPr>
              <a:t>p</a:t>
            </a:r>
            <a:r>
              <a:rPr lang="es-ES" b="0" i="0" dirty="0">
                <a:solidFill>
                  <a:srgbClr val="282828"/>
                </a:solidFill>
                <a:effectLst/>
                <a:latin typeface="Calibri" panose="020F0502020204030204" pitchFamily="34" charset="0"/>
                <a:cs typeface="Calibri" panose="020F0502020204030204" pitchFamily="34" charset="0"/>
              </a:rPr>
              <a:t> (tubo), </a:t>
            </a:r>
            <a:r>
              <a:rPr lang="es-ES" b="1" i="0" dirty="0">
                <a:solidFill>
                  <a:srgbClr val="282828"/>
                </a:solidFill>
                <a:effectLst/>
                <a:latin typeface="Calibri" panose="020F0502020204030204" pitchFamily="34" charset="0"/>
                <a:cs typeface="Calibri" panose="020F0502020204030204" pitchFamily="34" charset="0"/>
              </a:rPr>
              <a:t>s</a:t>
            </a:r>
            <a:r>
              <a:rPr lang="es-ES" b="0" i="0" dirty="0">
                <a:solidFill>
                  <a:srgbClr val="282828"/>
                </a:solidFill>
                <a:effectLst/>
                <a:latin typeface="Calibri" panose="020F0502020204030204" pitchFamily="34" charset="0"/>
                <a:cs typeface="Calibri" panose="020F0502020204030204" pitchFamily="34" charset="0"/>
              </a:rPr>
              <a:t> (socket).</a:t>
            </a:r>
          </a:p>
          <a:p>
            <a:pPr lvl="2">
              <a:buFont typeface="Courier New" panose="02070309020205020404" pitchFamily="49" charset="0"/>
              <a:buChar char="o"/>
            </a:pPr>
            <a:r>
              <a:rPr lang="es-ES" b="0" i="0" dirty="0">
                <a:solidFill>
                  <a:srgbClr val="282828"/>
                </a:solidFill>
                <a:effectLst/>
                <a:latin typeface="Calibri" panose="020F0502020204030204" pitchFamily="34" charset="0"/>
                <a:cs typeface="Calibri" panose="020F0502020204030204" pitchFamily="34" charset="0"/>
              </a:rPr>
              <a:t>Modo o derechos de acceso al archivo.</a:t>
            </a:r>
          </a:p>
          <a:p>
            <a:pPr lvl="2">
              <a:buFont typeface="Courier New" panose="02070309020205020404" pitchFamily="49" charset="0"/>
              <a:buChar char="o"/>
            </a:pPr>
            <a:r>
              <a:rPr lang="es-ES" b="0" i="0" dirty="0">
                <a:solidFill>
                  <a:srgbClr val="282828"/>
                </a:solidFill>
                <a:effectLst/>
                <a:latin typeface="Calibri" panose="020F0502020204030204" pitchFamily="34" charset="0"/>
                <a:cs typeface="Calibri" panose="020F0502020204030204" pitchFamily="34" charset="0"/>
              </a:rPr>
              <a:t>Número de enlaces físicos (</a:t>
            </a:r>
            <a:r>
              <a:rPr lang="es-ES" b="0" i="1" dirty="0" err="1">
                <a:solidFill>
                  <a:srgbClr val="282828"/>
                </a:solidFill>
                <a:effectLst/>
                <a:latin typeface="Calibri" panose="020F0502020204030204" pitchFamily="34" charset="0"/>
                <a:cs typeface="Calibri" panose="020F0502020204030204" pitchFamily="34" charset="0"/>
              </a:rPr>
              <a:t>hard</a:t>
            </a:r>
            <a:r>
              <a:rPr lang="es-ES" b="0" i="1" dirty="0">
                <a:solidFill>
                  <a:srgbClr val="282828"/>
                </a:solidFill>
                <a:effectLst/>
                <a:latin typeface="Calibri" panose="020F0502020204030204" pitchFamily="34" charset="0"/>
                <a:cs typeface="Calibri" panose="020F0502020204030204" pitchFamily="34" charset="0"/>
              </a:rPr>
              <a:t> links</a:t>
            </a:r>
            <a:r>
              <a:rPr lang="es-ES" b="0" i="0" dirty="0">
                <a:solidFill>
                  <a:srgbClr val="282828"/>
                </a:solidFill>
                <a:effectLst/>
                <a:latin typeface="Calibri" panose="020F0502020204030204" pitchFamily="34" charset="0"/>
                <a:cs typeface="Calibri" panose="020F0502020204030204" pitchFamily="34" charset="0"/>
              </a:rPr>
              <a:t>): corresponde al número de referencias, es decir, al número de nombres para este mismo archivo.</a:t>
            </a:r>
          </a:p>
          <a:p>
            <a:pPr lvl="2">
              <a:buFont typeface="Courier New" panose="02070309020205020404" pitchFamily="49" charset="0"/>
              <a:buChar char="o"/>
            </a:pPr>
            <a:r>
              <a:rPr lang="es-ES" b="0" i="0" dirty="0">
                <a:solidFill>
                  <a:srgbClr val="282828"/>
                </a:solidFill>
                <a:effectLst/>
                <a:latin typeface="Calibri" panose="020F0502020204030204" pitchFamily="34" charset="0"/>
                <a:cs typeface="Calibri" panose="020F0502020204030204" pitchFamily="34" charset="0"/>
              </a:rPr>
              <a:t>UID o identificador del usuario propietario.</a:t>
            </a:r>
          </a:p>
          <a:p>
            <a:pPr lvl="2">
              <a:buFont typeface="Courier New" panose="02070309020205020404" pitchFamily="49" charset="0"/>
              <a:buChar char="o"/>
            </a:pPr>
            <a:r>
              <a:rPr lang="es-ES" b="0" i="0" dirty="0">
                <a:solidFill>
                  <a:srgbClr val="282828"/>
                </a:solidFill>
                <a:effectLst/>
                <a:latin typeface="Calibri" panose="020F0502020204030204" pitchFamily="34" charset="0"/>
                <a:cs typeface="Calibri" panose="020F0502020204030204" pitchFamily="34" charset="0"/>
              </a:rPr>
              <a:t>GID o identificador del grupo propietario.</a:t>
            </a:r>
          </a:p>
          <a:p>
            <a:pPr lvl="2">
              <a:buFont typeface="Courier New" panose="02070309020205020404" pitchFamily="49" charset="0"/>
              <a:buChar char="o"/>
            </a:pPr>
            <a:r>
              <a:rPr lang="es-ES" b="0" i="0" dirty="0">
                <a:solidFill>
                  <a:srgbClr val="282828"/>
                </a:solidFill>
                <a:effectLst/>
                <a:latin typeface="Calibri" panose="020F0502020204030204" pitchFamily="34" charset="0"/>
                <a:cs typeface="Calibri" panose="020F0502020204030204" pitchFamily="34" charset="0"/>
              </a:rPr>
              <a:t>Tamaño del archivo en número de bytes.</a:t>
            </a:r>
          </a:p>
          <a:p>
            <a:pPr lvl="2">
              <a:buFont typeface="Courier New" panose="02070309020205020404" pitchFamily="49" charset="0"/>
              <a:buChar char="o"/>
            </a:pPr>
            <a:r>
              <a:rPr lang="es-ES" b="0" i="0" dirty="0">
                <a:solidFill>
                  <a:srgbClr val="282828"/>
                </a:solidFill>
                <a:effectLst/>
                <a:latin typeface="Calibri" panose="020F0502020204030204" pitchFamily="34" charset="0"/>
                <a:cs typeface="Calibri" panose="020F0502020204030204" pitchFamily="34" charset="0"/>
              </a:rPr>
              <a:t>Fechas de la última consulta, modificación del contenido y modificación del inodo del archivo.</a:t>
            </a:r>
          </a:p>
          <a:p>
            <a:pPr lvl="2">
              <a:buFont typeface="Courier New" panose="02070309020205020404" pitchFamily="49" charset="0"/>
              <a:buChar char="o"/>
            </a:pPr>
            <a:r>
              <a:rPr lang="es-ES" b="0" i="0" dirty="0">
                <a:solidFill>
                  <a:srgbClr val="282828"/>
                </a:solidFill>
                <a:effectLst/>
                <a:latin typeface="Calibri" panose="020F0502020204030204" pitchFamily="34" charset="0"/>
                <a:cs typeface="Calibri" panose="020F0502020204030204" pitchFamily="34" charset="0"/>
              </a:rPr>
              <a:t>Direcciones que apuntan a los bloques de datos que constituyen...</a:t>
            </a: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endParaRPr kumimoji="0" lang="es-ES_tradn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spTree>
    <p:extLst>
      <p:ext uri="{BB962C8B-B14F-4D97-AF65-F5344CB8AC3E}">
        <p14:creationId xmlns:p14="http://schemas.microsoft.com/office/powerpoint/2010/main" val="1674563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Archivos.</a:t>
            </a:r>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algn="l">
              <a:buClr>
                <a:schemeClr val="accent2"/>
              </a:buClr>
              <a:buFont typeface="Wingdings" panose="05000000000000000000" pitchFamily="2" charset="2"/>
              <a:buChar char="Ø"/>
            </a:pPr>
            <a:r>
              <a:rPr lang="es-ES" sz="2000" b="1" i="0" dirty="0">
                <a:solidFill>
                  <a:srgbClr val="2C2F34"/>
                </a:solidFill>
                <a:effectLst/>
                <a:latin typeface="Calibri" panose="020F0502020204030204" pitchFamily="34" charset="0"/>
                <a:cs typeface="Calibri" panose="020F0502020204030204" pitchFamily="34" charset="0"/>
              </a:rPr>
              <a:t>¿Qué le sucede al inodo cuando se elimina el archivo?</a:t>
            </a:r>
          </a:p>
          <a:p>
            <a:pPr algn="l">
              <a:buClr>
                <a:schemeClr val="accent2"/>
              </a:buClr>
            </a:pPr>
            <a:r>
              <a:rPr lang="es-ES" sz="2000" b="0" i="0" dirty="0">
                <a:solidFill>
                  <a:srgbClr val="2C2F34"/>
                </a:solidFill>
                <a:effectLst/>
                <a:latin typeface="Calibri" panose="020F0502020204030204" pitchFamily="34" charset="0"/>
                <a:cs typeface="Calibri" panose="020F0502020204030204" pitchFamily="34" charset="0"/>
              </a:rPr>
              <a:t>Veamos qué sucede con la estructura del inodo si se elimina el archivo music.mp3. Pero el inodo y los bloques donde se almacenan los datos simplemente se marcan como no utilizados para que este número de inodo y los bloques de datos se puedan reutilizar. Por lo tanto, puede recuperar fácilmente los datos, solo con la información contenida en la estructura de inodo.</a:t>
            </a: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endParaRPr kumimoji="0" lang="es-ES_tradn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pic>
        <p:nvPicPr>
          <p:cNvPr id="5122" name="Picture 2" descr="TUX modificado Parte 2 - Linux">
            <a:extLst>
              <a:ext uri="{FF2B5EF4-FFF2-40B4-BE49-F238E27FC236}">
                <a16:creationId xmlns:a16="http://schemas.microsoft.com/office/drawing/2014/main" id="{E32FC56E-3F64-F87D-3C14-DEC3BE9069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406" y="2662813"/>
            <a:ext cx="4195187" cy="4195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750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6FEE2F-7282-CF73-4514-7C09D21CCEBD}"/>
              </a:ext>
            </a:extLst>
          </p:cNvPr>
          <p:cNvSpPr>
            <a:spLocks noGrp="1"/>
          </p:cNvSpPr>
          <p:nvPr>
            <p:ph type="title"/>
          </p:nvPr>
        </p:nvSpPr>
        <p:spPr/>
        <p:txBody>
          <a:bodyPr/>
          <a:lstStyle/>
          <a:p>
            <a:r>
              <a:rPr lang="es-CL" dirty="0"/>
              <a:t>Gestión de Archivos.</a:t>
            </a:r>
          </a:p>
        </p:txBody>
      </p:sp>
      <p:sp>
        <p:nvSpPr>
          <p:cNvPr id="3" name="Marcador de contenido 2">
            <a:extLst>
              <a:ext uri="{FF2B5EF4-FFF2-40B4-BE49-F238E27FC236}">
                <a16:creationId xmlns:a16="http://schemas.microsoft.com/office/drawing/2014/main" id="{AD91FF92-725B-2A4C-618B-A01A0D9AF521}"/>
              </a:ext>
            </a:extLst>
          </p:cNvPr>
          <p:cNvSpPr>
            <a:spLocks noGrp="1"/>
          </p:cNvSpPr>
          <p:nvPr>
            <p:ph idx="1"/>
          </p:nvPr>
        </p:nvSpPr>
        <p:spPr>
          <a:xfrm>
            <a:off x="258792" y="1114425"/>
            <a:ext cx="6144884" cy="5062538"/>
          </a:xfrm>
        </p:spPr>
        <p:txBody>
          <a:bodyPr>
            <a:normAutofit fontScale="92500"/>
          </a:bodyPr>
          <a:lstStyle/>
          <a:p>
            <a:pPr marL="0" indent="0" algn="l" fontAlgn="base">
              <a:buNone/>
            </a:pPr>
            <a:r>
              <a:rPr lang="es-ES" sz="2400" b="0" i="0" dirty="0" err="1">
                <a:solidFill>
                  <a:srgbClr val="0A0A23"/>
                </a:solidFill>
                <a:effectLst/>
                <a:highlight>
                  <a:srgbClr val="FFFFFF"/>
                </a:highlight>
                <a:latin typeface="Lato" panose="020F0502020204030203" pitchFamily="34" charset="0"/>
              </a:rPr>
              <a:t>Hardlink</a:t>
            </a:r>
            <a:r>
              <a:rPr lang="es-ES" sz="2400" b="0" i="0" dirty="0">
                <a:solidFill>
                  <a:srgbClr val="0A0A23"/>
                </a:solidFill>
                <a:effectLst/>
                <a:highlight>
                  <a:srgbClr val="FFFFFF"/>
                </a:highlight>
                <a:latin typeface="Lato" panose="020F0502020204030203" pitchFamily="34" charset="0"/>
              </a:rPr>
              <a:t> y </a:t>
            </a:r>
            <a:r>
              <a:rPr lang="es-ES" sz="2400" b="0" i="0" dirty="0" err="1">
                <a:solidFill>
                  <a:srgbClr val="0A0A23"/>
                </a:solidFill>
                <a:effectLst/>
                <a:highlight>
                  <a:srgbClr val="FFFFFF"/>
                </a:highlight>
                <a:latin typeface="Lato" panose="020F0502020204030203" pitchFamily="34" charset="0"/>
              </a:rPr>
              <a:t>Symlink</a:t>
            </a:r>
            <a:endParaRPr lang="es-ES" sz="2400" b="0" i="0" dirty="0">
              <a:solidFill>
                <a:srgbClr val="0A0A23"/>
              </a:solidFill>
              <a:effectLst/>
              <a:highlight>
                <a:srgbClr val="FFFFFF"/>
              </a:highlight>
              <a:latin typeface="Lato" panose="020F0502020204030203" pitchFamily="34" charset="0"/>
            </a:endParaRPr>
          </a:p>
          <a:p>
            <a:pPr algn="l" fontAlgn="base"/>
            <a:r>
              <a:rPr lang="es-ES" sz="2400" b="0" i="0" dirty="0">
                <a:solidFill>
                  <a:srgbClr val="0A0A23"/>
                </a:solidFill>
                <a:effectLst/>
                <a:highlight>
                  <a:srgbClr val="FFFFFF"/>
                </a:highlight>
                <a:latin typeface="Lato" panose="020F0502020204030203" pitchFamily="34" charset="0"/>
              </a:rPr>
              <a:t>Un </a:t>
            </a:r>
            <a:r>
              <a:rPr lang="es-ES" sz="2400" b="1" i="0" dirty="0" err="1">
                <a:solidFill>
                  <a:srgbClr val="0A0A23"/>
                </a:solidFill>
                <a:effectLst/>
                <a:highlight>
                  <a:srgbClr val="FFFFFF"/>
                </a:highlight>
                <a:latin typeface="inherit"/>
              </a:rPr>
              <a:t>symlink</a:t>
            </a:r>
            <a:r>
              <a:rPr lang="es-ES" sz="2400" b="0" i="0" dirty="0">
                <a:solidFill>
                  <a:srgbClr val="0A0A23"/>
                </a:solidFill>
                <a:effectLst/>
                <a:highlight>
                  <a:srgbClr val="FFFFFF"/>
                </a:highlight>
                <a:latin typeface="Lato" panose="020F0502020204030203" pitchFamily="34" charset="0"/>
              </a:rPr>
              <a:t> (también llamado enlace simbólico) es un tipo de archivo en Linux que apunta a otro archivo o una carpeta en tu computador. Los enlaces simbólicos son similares a los accesos directos en Windows.</a:t>
            </a:r>
          </a:p>
          <a:p>
            <a:pPr lvl="1" fontAlgn="base"/>
            <a:r>
              <a:rPr lang="es-ES" b="0" i="0" dirty="0">
                <a:solidFill>
                  <a:srgbClr val="0A0A23"/>
                </a:solidFill>
                <a:effectLst/>
                <a:highlight>
                  <a:srgbClr val="FFFFFF"/>
                </a:highlight>
                <a:latin typeface="Lato" panose="020F0502020204030203" pitchFamily="34" charset="0"/>
              </a:rPr>
              <a:t>Algunas personas llaman a los enlaces simbólicos  "</a:t>
            </a:r>
            <a:r>
              <a:rPr lang="es-ES" b="0" i="0" dirty="0" err="1">
                <a:solidFill>
                  <a:srgbClr val="0A0A23"/>
                </a:solidFill>
                <a:effectLst/>
                <a:highlight>
                  <a:srgbClr val="FFFFFF"/>
                </a:highlight>
                <a:latin typeface="Lato" panose="020F0502020204030203" pitchFamily="34" charset="0"/>
              </a:rPr>
              <a:t>soft</a:t>
            </a:r>
            <a:r>
              <a:rPr lang="es-ES" b="0" i="0" dirty="0">
                <a:solidFill>
                  <a:srgbClr val="0A0A23"/>
                </a:solidFill>
                <a:effectLst/>
                <a:highlight>
                  <a:srgbClr val="FFFFFF"/>
                </a:highlight>
                <a:latin typeface="Lato" panose="020F0502020204030203" pitchFamily="34" charset="0"/>
              </a:rPr>
              <a:t> links" - un tipo de enlace en los sistemas Linux/UNIX - opuestos a los "</a:t>
            </a:r>
            <a:r>
              <a:rPr lang="es-ES" b="0" i="0" dirty="0" err="1">
                <a:solidFill>
                  <a:srgbClr val="0A0A23"/>
                </a:solidFill>
                <a:effectLst/>
                <a:highlight>
                  <a:srgbClr val="FFFFFF"/>
                </a:highlight>
                <a:latin typeface="Lato" panose="020F0502020204030203" pitchFamily="34" charset="0"/>
              </a:rPr>
              <a:t>hard</a:t>
            </a:r>
            <a:r>
              <a:rPr lang="es-ES" b="0" i="0" dirty="0">
                <a:solidFill>
                  <a:srgbClr val="0A0A23"/>
                </a:solidFill>
                <a:effectLst/>
                <a:highlight>
                  <a:srgbClr val="FFFFFF"/>
                </a:highlight>
                <a:latin typeface="Lato" panose="020F0502020204030203" pitchFamily="34" charset="0"/>
              </a:rPr>
              <a:t> links".</a:t>
            </a:r>
          </a:p>
          <a:p>
            <a:r>
              <a:rPr lang="es-ES" sz="2400" b="0" i="0" dirty="0">
                <a:solidFill>
                  <a:srgbClr val="0A0A23"/>
                </a:solidFill>
                <a:effectLst/>
                <a:highlight>
                  <a:srgbClr val="FFFFFF"/>
                </a:highlight>
                <a:latin typeface="Lato" panose="020F0502020204030203" pitchFamily="34" charset="0"/>
              </a:rPr>
              <a:t>Los </a:t>
            </a:r>
            <a:r>
              <a:rPr lang="es-ES" sz="2400" b="0" i="0" dirty="0" err="1">
                <a:solidFill>
                  <a:srgbClr val="0A0A23"/>
                </a:solidFill>
                <a:effectLst/>
                <a:highlight>
                  <a:srgbClr val="FFFFFF"/>
                </a:highlight>
                <a:latin typeface="Lato" panose="020F0502020204030203" pitchFamily="34" charset="0"/>
              </a:rPr>
              <a:t>hard</a:t>
            </a:r>
            <a:r>
              <a:rPr lang="es-ES" sz="2400" b="0" i="0" dirty="0">
                <a:solidFill>
                  <a:srgbClr val="0A0A23"/>
                </a:solidFill>
                <a:effectLst/>
                <a:highlight>
                  <a:srgbClr val="FFFFFF"/>
                </a:highlight>
                <a:latin typeface="Lato" panose="020F0502020204030203" pitchFamily="34" charset="0"/>
              </a:rPr>
              <a:t> links también son accesos directos para archivos y carpetas, pero no se puede crear un </a:t>
            </a:r>
            <a:r>
              <a:rPr lang="es-ES" sz="2400" b="0" i="0" dirty="0" err="1">
                <a:solidFill>
                  <a:srgbClr val="0A0A23"/>
                </a:solidFill>
                <a:effectLst/>
                <a:highlight>
                  <a:srgbClr val="FFFFFF"/>
                </a:highlight>
                <a:latin typeface="Lato" panose="020F0502020204030203" pitchFamily="34" charset="0"/>
              </a:rPr>
              <a:t>hardlink</a:t>
            </a:r>
            <a:r>
              <a:rPr lang="es-ES" sz="2400" b="0" i="0" dirty="0">
                <a:solidFill>
                  <a:srgbClr val="0A0A23"/>
                </a:solidFill>
                <a:effectLst/>
                <a:highlight>
                  <a:srgbClr val="FFFFFF"/>
                </a:highlight>
                <a:latin typeface="Lato" panose="020F0502020204030203" pitchFamily="34" charset="0"/>
              </a:rPr>
              <a:t> para una carpeta o un archivo en un sistema de archivos diferente.</a:t>
            </a:r>
            <a:endParaRPr lang="es-CL" sz="2400" dirty="0"/>
          </a:p>
        </p:txBody>
      </p:sp>
      <p:pic>
        <p:nvPicPr>
          <p:cNvPr id="1026" name="Picture 2" descr="What is Soft Link And Hard Link In Linux? UNIX | by diana quispe | Medium">
            <a:extLst>
              <a:ext uri="{FF2B5EF4-FFF2-40B4-BE49-F238E27FC236}">
                <a16:creationId xmlns:a16="http://schemas.microsoft.com/office/drawing/2014/main" id="{E4072F71-E6B3-E9F9-3E27-9819E711F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3676" y="1781892"/>
            <a:ext cx="5397260" cy="3035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0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2F80B-1F7E-FC7B-8224-AA4C1FCBAC86}"/>
              </a:ext>
            </a:extLst>
          </p:cNvPr>
          <p:cNvSpPr>
            <a:spLocks noGrp="1"/>
          </p:cNvSpPr>
          <p:nvPr>
            <p:ph type="title"/>
          </p:nvPr>
        </p:nvSpPr>
        <p:spPr/>
        <p:txBody>
          <a:bodyPr/>
          <a:lstStyle/>
          <a:p>
            <a:r>
              <a:rPr lang="es-CL" dirty="0"/>
              <a:t>Gestión de Archivos.</a:t>
            </a:r>
          </a:p>
        </p:txBody>
      </p:sp>
      <p:sp>
        <p:nvSpPr>
          <p:cNvPr id="3" name="Marcador de contenido 2">
            <a:extLst>
              <a:ext uri="{FF2B5EF4-FFF2-40B4-BE49-F238E27FC236}">
                <a16:creationId xmlns:a16="http://schemas.microsoft.com/office/drawing/2014/main" id="{66575484-8521-DAD3-8DAE-D8F663AA312F}"/>
              </a:ext>
            </a:extLst>
          </p:cNvPr>
          <p:cNvSpPr>
            <a:spLocks noGrp="1"/>
          </p:cNvSpPr>
          <p:nvPr>
            <p:ph idx="1"/>
          </p:nvPr>
        </p:nvSpPr>
        <p:spPr/>
        <p:txBody>
          <a:bodyPr>
            <a:normAutofit/>
          </a:bodyPr>
          <a:lstStyle/>
          <a:p>
            <a:pPr marL="0" indent="0">
              <a:buNone/>
            </a:pPr>
            <a:r>
              <a:rPr lang="es-ES" b="0" i="0" dirty="0">
                <a:solidFill>
                  <a:srgbClr val="0A0A23"/>
                </a:solidFill>
                <a:effectLst/>
                <a:highlight>
                  <a:srgbClr val="FFFFFF"/>
                </a:highlight>
                <a:latin typeface="Lato" panose="020F0502020204030203" pitchFamily="34" charset="0"/>
              </a:rPr>
              <a:t>La sintaxis para crear un enlace es:</a:t>
            </a:r>
          </a:p>
          <a:p>
            <a:pPr marL="0" indent="0">
              <a:buNone/>
            </a:pPr>
            <a:r>
              <a:rPr lang="es-ES" b="0" i="0" dirty="0">
                <a:solidFill>
                  <a:srgbClr val="0A0A23"/>
                </a:solidFill>
                <a:effectLst/>
                <a:highlight>
                  <a:srgbClr val="FFFFFF"/>
                </a:highlight>
                <a:latin typeface="Lato" panose="020F0502020204030203" pitchFamily="34" charset="0"/>
              </a:rPr>
              <a:t>Los enlaces duros lo que hacen es asociar dos o más archivos compartiendo el mismo inodo. Esto hace que cada enlace duro es una copia exacta del resto de archivos asociados, tanto de datos como de permisos, propietario, etc. </a:t>
            </a:r>
          </a:p>
          <a:p>
            <a:pPr lvl="1"/>
            <a:r>
              <a:rPr lang="es-ES" sz="2000" dirty="0" err="1">
                <a:solidFill>
                  <a:srgbClr val="002060"/>
                </a:solidFill>
              </a:rPr>
              <a:t>ln</a:t>
            </a:r>
            <a:r>
              <a:rPr lang="es-ES" sz="2000" dirty="0">
                <a:solidFill>
                  <a:srgbClr val="002060"/>
                </a:solidFill>
              </a:rPr>
              <a:t> &lt;ruta del archivo/Carpeta a ser enlazado&gt; &lt;ruta del enlace que se creará&gt;</a:t>
            </a:r>
          </a:p>
          <a:p>
            <a:pPr marL="457200" lvl="1" indent="0">
              <a:buNone/>
            </a:pPr>
            <a:r>
              <a:rPr lang="es-ES" sz="2000" dirty="0">
                <a:solidFill>
                  <a:srgbClr val="002060"/>
                </a:solidFill>
              </a:rPr>
              <a:t>	</a:t>
            </a:r>
            <a:r>
              <a:rPr lang="es-ES" sz="2000" dirty="0">
                <a:solidFill>
                  <a:schemeClr val="accent2"/>
                </a:solidFill>
              </a:rPr>
              <a:t>Ejemplo:</a:t>
            </a:r>
          </a:p>
          <a:p>
            <a:pPr marL="1371600" lvl="3" indent="0">
              <a:buNone/>
            </a:pPr>
            <a:r>
              <a:rPr lang="es-ES" sz="2200" dirty="0">
                <a:solidFill>
                  <a:schemeClr val="accent2"/>
                </a:solidFill>
              </a:rPr>
              <a:t>$ </a:t>
            </a:r>
            <a:r>
              <a:rPr lang="es-ES" sz="2200" dirty="0" err="1">
                <a:solidFill>
                  <a:schemeClr val="accent2"/>
                </a:solidFill>
              </a:rPr>
              <a:t>ln</a:t>
            </a:r>
            <a:r>
              <a:rPr lang="es-ES" sz="2200" dirty="0">
                <a:solidFill>
                  <a:schemeClr val="accent2"/>
                </a:solidFill>
              </a:rPr>
              <a:t> test enlace-duro-test</a:t>
            </a:r>
          </a:p>
          <a:p>
            <a:pPr marL="1371600" lvl="3" indent="0">
              <a:buNone/>
            </a:pPr>
            <a:r>
              <a:rPr lang="es-ES" sz="2200" dirty="0">
                <a:solidFill>
                  <a:schemeClr val="accent2"/>
                </a:solidFill>
              </a:rPr>
              <a:t>$ </a:t>
            </a:r>
            <a:r>
              <a:rPr lang="es-ES" sz="2200" dirty="0" err="1">
                <a:solidFill>
                  <a:schemeClr val="accent2"/>
                </a:solidFill>
              </a:rPr>
              <a:t>ls</a:t>
            </a:r>
            <a:r>
              <a:rPr lang="es-ES" sz="2200" dirty="0">
                <a:solidFill>
                  <a:schemeClr val="accent2"/>
                </a:solidFill>
              </a:rPr>
              <a:t> -</a:t>
            </a:r>
            <a:r>
              <a:rPr lang="es-ES" sz="2200" dirty="0" err="1">
                <a:solidFill>
                  <a:schemeClr val="accent2"/>
                </a:solidFill>
              </a:rPr>
              <a:t>li</a:t>
            </a:r>
            <a:endParaRPr lang="es-ES" sz="2200" dirty="0">
              <a:solidFill>
                <a:schemeClr val="accent2"/>
              </a:solidFill>
            </a:endParaRPr>
          </a:p>
          <a:p>
            <a:pPr marL="1371600" lvl="3" indent="0">
              <a:buNone/>
            </a:pPr>
            <a:r>
              <a:rPr lang="es-ES" sz="2200" dirty="0">
                <a:solidFill>
                  <a:schemeClr val="accent2"/>
                </a:solidFill>
              </a:rPr>
              <a:t>73793 -</a:t>
            </a:r>
            <a:r>
              <a:rPr lang="es-ES" sz="2200" dirty="0" err="1">
                <a:solidFill>
                  <a:schemeClr val="accent2"/>
                </a:solidFill>
              </a:rPr>
              <a:t>rw</a:t>
            </a:r>
            <a:r>
              <a:rPr lang="es-ES" sz="2200" dirty="0">
                <a:solidFill>
                  <a:schemeClr val="accent2"/>
                </a:solidFill>
              </a:rPr>
              <a:t>-r--r-- 2 </a:t>
            </a:r>
            <a:r>
              <a:rPr lang="es-ES" sz="2200" dirty="0" err="1">
                <a:solidFill>
                  <a:schemeClr val="accent2"/>
                </a:solidFill>
              </a:rPr>
              <a:t>alex</a:t>
            </a:r>
            <a:r>
              <a:rPr lang="es-ES" sz="2200" dirty="0">
                <a:solidFill>
                  <a:schemeClr val="accent2"/>
                </a:solidFill>
              </a:rPr>
              <a:t> </a:t>
            </a:r>
            <a:r>
              <a:rPr lang="es-ES" sz="2200" dirty="0" err="1">
                <a:solidFill>
                  <a:schemeClr val="accent2"/>
                </a:solidFill>
              </a:rPr>
              <a:t>alex</a:t>
            </a:r>
            <a:r>
              <a:rPr lang="es-ES" sz="2200" dirty="0">
                <a:solidFill>
                  <a:schemeClr val="accent2"/>
                </a:solidFill>
              </a:rPr>
              <a:t> 5 2011-04-27 19:09 enlace-duro-test</a:t>
            </a:r>
          </a:p>
          <a:p>
            <a:pPr marL="1371600" lvl="3" indent="0">
              <a:buNone/>
            </a:pPr>
            <a:r>
              <a:rPr lang="es-ES" sz="2200" dirty="0">
                <a:solidFill>
                  <a:schemeClr val="accent2"/>
                </a:solidFill>
              </a:rPr>
              <a:t>73793 -</a:t>
            </a:r>
            <a:r>
              <a:rPr lang="es-ES" sz="2200" dirty="0" err="1">
                <a:solidFill>
                  <a:schemeClr val="accent2"/>
                </a:solidFill>
              </a:rPr>
              <a:t>rw</a:t>
            </a:r>
            <a:r>
              <a:rPr lang="es-ES" sz="2200" dirty="0">
                <a:solidFill>
                  <a:schemeClr val="accent2"/>
                </a:solidFill>
              </a:rPr>
              <a:t>-r--r-- 2 </a:t>
            </a:r>
            <a:r>
              <a:rPr lang="es-ES" sz="2200" dirty="0" err="1">
                <a:solidFill>
                  <a:schemeClr val="accent2"/>
                </a:solidFill>
              </a:rPr>
              <a:t>alex</a:t>
            </a:r>
            <a:r>
              <a:rPr lang="es-ES" sz="2200" dirty="0">
                <a:solidFill>
                  <a:schemeClr val="accent2"/>
                </a:solidFill>
              </a:rPr>
              <a:t> </a:t>
            </a:r>
            <a:r>
              <a:rPr lang="es-ES" sz="2200" dirty="0" err="1">
                <a:solidFill>
                  <a:schemeClr val="accent2"/>
                </a:solidFill>
              </a:rPr>
              <a:t>alex</a:t>
            </a:r>
            <a:r>
              <a:rPr lang="es-ES" sz="2200" dirty="0">
                <a:solidFill>
                  <a:schemeClr val="accent2"/>
                </a:solidFill>
              </a:rPr>
              <a:t> 5 2011-04-27 19:09 test</a:t>
            </a:r>
            <a:endParaRPr lang="es-ES" sz="2200" dirty="0">
              <a:solidFill>
                <a:srgbClr val="002060"/>
              </a:solidFill>
            </a:endParaRPr>
          </a:p>
          <a:p>
            <a:pPr lvl="1"/>
            <a:r>
              <a:rPr lang="es-ES" sz="2000" dirty="0">
                <a:solidFill>
                  <a:srgbClr val="002060"/>
                </a:solidFill>
              </a:rPr>
              <a:t>Los enlaces duros no pueden hacerse contra directorios y tampoco fuera del propio sistema de ficheros.</a:t>
            </a:r>
            <a:endParaRPr lang="es-ES" sz="2000" dirty="0">
              <a:solidFill>
                <a:schemeClr val="accent2"/>
              </a:solidFill>
            </a:endParaRPr>
          </a:p>
        </p:txBody>
      </p:sp>
    </p:spTree>
    <p:extLst>
      <p:ext uri="{BB962C8B-B14F-4D97-AF65-F5344CB8AC3E}">
        <p14:creationId xmlns:p14="http://schemas.microsoft.com/office/powerpoint/2010/main" val="3160331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2F80B-1F7E-FC7B-8224-AA4C1FCBAC86}"/>
              </a:ext>
            </a:extLst>
          </p:cNvPr>
          <p:cNvSpPr>
            <a:spLocks noGrp="1"/>
          </p:cNvSpPr>
          <p:nvPr>
            <p:ph type="title"/>
          </p:nvPr>
        </p:nvSpPr>
        <p:spPr/>
        <p:txBody>
          <a:bodyPr/>
          <a:lstStyle/>
          <a:p>
            <a:r>
              <a:rPr lang="es-CL" dirty="0"/>
              <a:t>Gestión de Archivos.</a:t>
            </a:r>
          </a:p>
        </p:txBody>
      </p:sp>
      <p:sp>
        <p:nvSpPr>
          <p:cNvPr id="3" name="Marcador de contenido 2">
            <a:extLst>
              <a:ext uri="{FF2B5EF4-FFF2-40B4-BE49-F238E27FC236}">
                <a16:creationId xmlns:a16="http://schemas.microsoft.com/office/drawing/2014/main" id="{66575484-8521-DAD3-8DAE-D8F663AA312F}"/>
              </a:ext>
            </a:extLst>
          </p:cNvPr>
          <p:cNvSpPr>
            <a:spLocks noGrp="1"/>
          </p:cNvSpPr>
          <p:nvPr>
            <p:ph idx="1"/>
          </p:nvPr>
        </p:nvSpPr>
        <p:spPr/>
        <p:txBody>
          <a:bodyPr/>
          <a:lstStyle/>
          <a:p>
            <a:pPr marL="0" indent="0">
              <a:buNone/>
            </a:pPr>
            <a:r>
              <a:rPr lang="es-ES" b="0" i="0" dirty="0">
                <a:solidFill>
                  <a:srgbClr val="0A0A23"/>
                </a:solidFill>
                <a:effectLst/>
                <a:highlight>
                  <a:srgbClr val="FFFFFF"/>
                </a:highlight>
                <a:latin typeface="Lato" panose="020F0502020204030203" pitchFamily="34" charset="0"/>
              </a:rPr>
              <a:t>La sintaxis para crear un enlace simbólico es:</a:t>
            </a:r>
          </a:p>
          <a:p>
            <a:pPr marL="0" indent="0">
              <a:buNone/>
            </a:pPr>
            <a:endParaRPr lang="es-ES" b="0" i="0" dirty="0">
              <a:solidFill>
                <a:srgbClr val="0A0A23"/>
              </a:solidFill>
              <a:effectLst/>
              <a:highlight>
                <a:srgbClr val="FFFFFF"/>
              </a:highlight>
              <a:latin typeface="Lato" panose="020F0502020204030203" pitchFamily="34" charset="0"/>
            </a:endParaRPr>
          </a:p>
          <a:p>
            <a:pPr lvl="1"/>
            <a:r>
              <a:rPr lang="es-ES" sz="2000" dirty="0" err="1">
                <a:solidFill>
                  <a:srgbClr val="002060"/>
                </a:solidFill>
              </a:rPr>
              <a:t>ln</a:t>
            </a:r>
            <a:r>
              <a:rPr lang="es-ES" sz="2000" dirty="0">
                <a:solidFill>
                  <a:srgbClr val="002060"/>
                </a:solidFill>
              </a:rPr>
              <a:t> -s &lt;ruta del archivo/Carpeta a ser enlazado&gt; &lt;ruta del enlace que se creará&gt;</a:t>
            </a:r>
          </a:p>
          <a:p>
            <a:pPr marL="457200" lvl="1" indent="0">
              <a:buNone/>
            </a:pPr>
            <a:r>
              <a:rPr lang="es-ES" sz="2000" dirty="0">
                <a:solidFill>
                  <a:srgbClr val="002060"/>
                </a:solidFill>
              </a:rPr>
              <a:t>	</a:t>
            </a:r>
            <a:r>
              <a:rPr lang="es-ES" sz="2000" dirty="0" err="1">
                <a:solidFill>
                  <a:srgbClr val="002060"/>
                </a:solidFill>
              </a:rPr>
              <a:t>ln</a:t>
            </a:r>
            <a:r>
              <a:rPr lang="es-ES" sz="2000" dirty="0">
                <a:solidFill>
                  <a:srgbClr val="002060"/>
                </a:solidFill>
              </a:rPr>
              <a:t> es el comando de enlace. La </a:t>
            </a:r>
            <a:r>
              <a:rPr lang="es-ES" sz="2000" dirty="0" err="1">
                <a:solidFill>
                  <a:srgbClr val="002060"/>
                </a:solidFill>
              </a:rPr>
              <a:t>opcion</a:t>
            </a:r>
            <a:r>
              <a:rPr lang="es-ES" sz="2000" dirty="0">
                <a:solidFill>
                  <a:srgbClr val="002060"/>
                </a:solidFill>
              </a:rPr>
              <a:t> -s especifica que el enlace debe ser </a:t>
            </a:r>
            <a:r>
              <a:rPr lang="es-ES" sz="2000" dirty="0" err="1">
                <a:solidFill>
                  <a:srgbClr val="002060"/>
                </a:solidFill>
              </a:rPr>
              <a:t>soft</a:t>
            </a:r>
            <a:r>
              <a:rPr lang="es-ES" sz="2000" dirty="0">
                <a:solidFill>
                  <a:srgbClr val="002060"/>
                </a:solidFill>
              </a:rPr>
              <a:t>.</a:t>
            </a:r>
          </a:p>
          <a:p>
            <a:pPr marL="457200" lvl="1" indent="0">
              <a:buNone/>
            </a:pPr>
            <a:r>
              <a:rPr lang="es-ES" sz="2000" dirty="0">
                <a:solidFill>
                  <a:schemeClr val="accent2"/>
                </a:solidFill>
              </a:rPr>
              <a:t>Ejemplo: </a:t>
            </a:r>
            <a:r>
              <a:rPr lang="es-ES" sz="2000" dirty="0" err="1">
                <a:solidFill>
                  <a:schemeClr val="accent2"/>
                </a:solidFill>
              </a:rPr>
              <a:t>ln</a:t>
            </a:r>
            <a:r>
              <a:rPr lang="es-ES" sz="2000" dirty="0">
                <a:solidFill>
                  <a:schemeClr val="accent2"/>
                </a:solidFill>
              </a:rPr>
              <a:t> -s /home/james/tareas_pendientes.txt  pendientes.txt</a:t>
            </a:r>
          </a:p>
          <a:p>
            <a:pPr lvl="1"/>
            <a:endParaRPr lang="es-ES" sz="2000" dirty="0">
              <a:solidFill>
                <a:srgbClr val="002060"/>
              </a:solidFill>
            </a:endParaRPr>
          </a:p>
          <a:p>
            <a:pPr lvl="1"/>
            <a:r>
              <a:rPr lang="es-ES" sz="2000" dirty="0">
                <a:solidFill>
                  <a:srgbClr val="002060"/>
                </a:solidFill>
              </a:rPr>
              <a:t>Cómo usar </a:t>
            </a:r>
            <a:r>
              <a:rPr lang="es-ES" sz="2000" dirty="0" err="1">
                <a:solidFill>
                  <a:srgbClr val="002060"/>
                </a:solidFill>
              </a:rPr>
              <a:t>unlink</a:t>
            </a:r>
            <a:r>
              <a:rPr lang="es-ES" sz="2000" dirty="0">
                <a:solidFill>
                  <a:srgbClr val="002060"/>
                </a:solidFill>
              </a:rPr>
              <a:t> para eliminar un enlace simbólico</a:t>
            </a:r>
          </a:p>
          <a:p>
            <a:pPr marL="914400" lvl="2" indent="0">
              <a:buNone/>
            </a:pPr>
            <a:r>
              <a:rPr lang="es-ES" sz="1600" dirty="0">
                <a:solidFill>
                  <a:srgbClr val="002060"/>
                </a:solidFill>
              </a:rPr>
              <a:t>La sintaxis es:</a:t>
            </a:r>
          </a:p>
          <a:p>
            <a:pPr marL="914400" lvl="2" indent="0">
              <a:buNone/>
            </a:pPr>
            <a:r>
              <a:rPr lang="es-ES" sz="2000" dirty="0" err="1">
                <a:solidFill>
                  <a:srgbClr val="002060"/>
                </a:solidFill>
              </a:rPr>
              <a:t>unlink</a:t>
            </a:r>
            <a:r>
              <a:rPr lang="es-ES" sz="2000" dirty="0">
                <a:solidFill>
                  <a:srgbClr val="002060"/>
                </a:solidFill>
              </a:rPr>
              <a:t> &lt;ruta-enlace-</a:t>
            </a:r>
            <a:r>
              <a:rPr lang="es-ES" sz="2000" dirty="0" err="1">
                <a:solidFill>
                  <a:srgbClr val="002060"/>
                </a:solidFill>
              </a:rPr>
              <a:t>simbolico</a:t>
            </a:r>
            <a:r>
              <a:rPr lang="es-ES" sz="2000" dirty="0">
                <a:solidFill>
                  <a:srgbClr val="002060"/>
                </a:solidFill>
              </a:rPr>
              <a:t>&gt;</a:t>
            </a:r>
          </a:p>
          <a:p>
            <a:pPr marL="914400" lvl="2" indent="0">
              <a:buNone/>
            </a:pPr>
            <a:r>
              <a:rPr lang="es-ES" sz="2000" dirty="0">
                <a:solidFill>
                  <a:schemeClr val="accent2"/>
                </a:solidFill>
              </a:rPr>
              <a:t>Incluso si el enlace simbólico tiene forma de carpeta, no añada '/', porque Linux asumirá que es un directorio y el </a:t>
            </a:r>
            <a:r>
              <a:rPr lang="es-ES" sz="2000" dirty="0" err="1">
                <a:solidFill>
                  <a:schemeClr val="accent2"/>
                </a:solidFill>
              </a:rPr>
              <a:t>unlink</a:t>
            </a:r>
            <a:r>
              <a:rPr lang="es-ES" sz="2000" dirty="0">
                <a:solidFill>
                  <a:schemeClr val="accent2"/>
                </a:solidFill>
              </a:rPr>
              <a:t> no puede borrar directorios.</a:t>
            </a:r>
          </a:p>
        </p:txBody>
      </p:sp>
    </p:spTree>
    <p:extLst>
      <p:ext uri="{BB962C8B-B14F-4D97-AF65-F5344CB8AC3E}">
        <p14:creationId xmlns:p14="http://schemas.microsoft.com/office/powerpoint/2010/main" val="3013933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Permisos.</a:t>
            </a:r>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marL="457200" marR="0" lvl="0" indent="-406400"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es-ES" sz="2000" b="0" i="0" u="none" strike="noStrike" kern="0" cap="none" spc="0" normalizeH="0" baseline="0" noProof="0" dirty="0">
                <a:ln>
                  <a:noFill/>
                </a:ln>
                <a:solidFill>
                  <a:srgbClr val="818990"/>
                </a:solidFill>
                <a:effectLst/>
                <a:uLnTx/>
                <a:uFillTx/>
                <a:latin typeface="Calibri" panose="020F0502020204030204" pitchFamily="34" charset="0"/>
                <a:cs typeface="Calibri" panose="020F0502020204030204" pitchFamily="34" charset="0"/>
                <a:sym typeface="Franklin Gothic"/>
              </a:rPr>
              <a:t>En GNU/Linux, los permisos que los usuarios pueden tener sobre determinados archivos contenidos en él se establecen en tres niveles claramente diferenciados. Estos tres niveles son los siguientes:</a:t>
            </a:r>
          </a:p>
          <a:p>
            <a:pPr marL="914400" marR="0" lvl="1" indent="-381000" algn="l" defTabSz="914400" rtl="0" eaLnBrk="1" fontAlgn="auto" latinLnBrk="0" hangingPunct="1">
              <a:lnSpc>
                <a:spcPct val="90000"/>
              </a:lnSpc>
              <a:spcBef>
                <a:spcPts val="500"/>
              </a:spcBef>
              <a:spcAft>
                <a:spcPts val="0"/>
              </a:spcAft>
              <a:buClr>
                <a:schemeClr val="accent2"/>
              </a:buClr>
              <a:buSzPts val="2400"/>
              <a:tabLst/>
              <a:defRPr/>
            </a:pPr>
            <a:r>
              <a:rPr kumimoji="0" lang="es-ES" sz="2000" b="0" i="0" u="none" strike="noStrike" kern="0" cap="none" spc="0" normalizeH="0" baseline="0" noProof="0" dirty="0">
                <a:ln>
                  <a:noFill/>
                </a:ln>
                <a:solidFill>
                  <a:srgbClr val="818990"/>
                </a:solidFill>
                <a:effectLst/>
                <a:uLnTx/>
                <a:uFillTx/>
                <a:latin typeface="Calibri" panose="020F0502020204030204" pitchFamily="34" charset="0"/>
                <a:cs typeface="Calibri" panose="020F0502020204030204" pitchFamily="34" charset="0"/>
                <a:sym typeface="Franklin Gothic"/>
              </a:rPr>
              <a:t> Permisos del propietario.</a:t>
            </a:r>
          </a:p>
          <a:p>
            <a:pPr marL="914400" marR="0" lvl="1" indent="-381000" algn="l" defTabSz="914400" rtl="0" eaLnBrk="1" fontAlgn="auto" latinLnBrk="0" hangingPunct="1">
              <a:lnSpc>
                <a:spcPct val="90000"/>
              </a:lnSpc>
              <a:spcBef>
                <a:spcPts val="500"/>
              </a:spcBef>
              <a:spcAft>
                <a:spcPts val="0"/>
              </a:spcAft>
              <a:buClr>
                <a:schemeClr val="accent2"/>
              </a:buClr>
              <a:buSzPts val="2400"/>
              <a:tabLst/>
              <a:defRPr/>
            </a:pPr>
            <a:r>
              <a:rPr kumimoji="0" lang="es-ES" sz="2000" b="0" i="0" u="none" strike="noStrike" kern="0" cap="none" spc="0" normalizeH="0" baseline="0" noProof="0" dirty="0">
                <a:ln>
                  <a:noFill/>
                </a:ln>
                <a:solidFill>
                  <a:srgbClr val="818990"/>
                </a:solidFill>
                <a:effectLst/>
                <a:uLnTx/>
                <a:uFillTx/>
                <a:latin typeface="Calibri" panose="020F0502020204030204" pitchFamily="34" charset="0"/>
                <a:cs typeface="Calibri" panose="020F0502020204030204" pitchFamily="34" charset="0"/>
                <a:sym typeface="Franklin Gothic"/>
              </a:rPr>
              <a:t>Permisos del grupo.</a:t>
            </a:r>
          </a:p>
          <a:p>
            <a:pPr marL="914400" marR="0" lvl="1" indent="-381000" algn="l" defTabSz="914400" rtl="0" eaLnBrk="1" fontAlgn="auto" latinLnBrk="0" hangingPunct="1">
              <a:lnSpc>
                <a:spcPct val="90000"/>
              </a:lnSpc>
              <a:spcBef>
                <a:spcPts val="500"/>
              </a:spcBef>
              <a:spcAft>
                <a:spcPts val="0"/>
              </a:spcAft>
              <a:buClr>
                <a:schemeClr val="accent2"/>
              </a:buClr>
              <a:buSzPts val="2400"/>
              <a:tabLst/>
              <a:defRPr/>
            </a:pPr>
            <a:r>
              <a:rPr kumimoji="0" lang="es-ES" sz="2000" b="0" i="0" u="none" strike="noStrike" kern="0" cap="none" spc="0" normalizeH="0" baseline="0" noProof="0" dirty="0">
                <a:ln>
                  <a:noFill/>
                </a:ln>
                <a:solidFill>
                  <a:srgbClr val="818990"/>
                </a:solidFill>
                <a:effectLst/>
                <a:uLnTx/>
                <a:uFillTx/>
                <a:latin typeface="Calibri" panose="020F0502020204030204" pitchFamily="34" charset="0"/>
                <a:cs typeface="Calibri" panose="020F0502020204030204" pitchFamily="34" charset="0"/>
                <a:sym typeface="Franklin Gothic"/>
              </a:rPr>
              <a:t>Permisos del resto de usuarios (o también llamados “los otros”).</a:t>
            </a:r>
          </a:p>
          <a:p>
            <a:pPr marL="457200" marR="0" lvl="0" indent="-406400"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es-ES" sz="2000" b="0" i="0" u="none" strike="noStrike" kern="0" cap="none" spc="0" normalizeH="0" baseline="0" noProof="0" dirty="0">
                <a:ln>
                  <a:noFill/>
                </a:ln>
                <a:solidFill>
                  <a:srgbClr val="818990"/>
                </a:solidFill>
                <a:effectLst/>
                <a:uLnTx/>
                <a:uFillTx/>
                <a:latin typeface="Calibri" panose="020F0502020204030204" pitchFamily="34" charset="0"/>
                <a:cs typeface="Calibri" panose="020F0502020204030204" pitchFamily="34" charset="0"/>
                <a:sym typeface="Franklin Gothic"/>
              </a:rPr>
              <a:t>Para ver los permisos de un archivo, utilizaremos el comando “</a:t>
            </a:r>
            <a:r>
              <a:rPr kumimoji="0" lang="es-ES" sz="2000" b="0" i="0" u="none" strike="noStrike" kern="0" cap="none" spc="0" normalizeH="0" baseline="0" noProof="0" dirty="0" err="1">
                <a:ln>
                  <a:noFill/>
                </a:ln>
                <a:solidFill>
                  <a:srgbClr val="818990"/>
                </a:solidFill>
                <a:effectLst/>
                <a:uLnTx/>
                <a:uFillTx/>
                <a:latin typeface="Calibri" panose="020F0502020204030204" pitchFamily="34" charset="0"/>
                <a:cs typeface="Calibri" panose="020F0502020204030204" pitchFamily="34" charset="0"/>
                <a:sym typeface="Franklin Gothic"/>
              </a:rPr>
              <a:t>ls</a:t>
            </a:r>
            <a:r>
              <a:rPr kumimoji="0" lang="es-ES" sz="2000" b="0" i="0" u="none" strike="noStrike" kern="0" cap="none" spc="0" normalizeH="0" baseline="0" noProof="0" dirty="0">
                <a:ln>
                  <a:noFill/>
                </a:ln>
                <a:solidFill>
                  <a:srgbClr val="818990"/>
                </a:solidFill>
                <a:effectLst/>
                <a:uLnTx/>
                <a:uFillTx/>
                <a:latin typeface="Calibri" panose="020F0502020204030204" pitchFamily="34" charset="0"/>
                <a:cs typeface="Calibri" panose="020F0502020204030204" pitchFamily="34" charset="0"/>
                <a:sym typeface="Franklin Gothic"/>
              </a:rPr>
              <a:t>” con la opción “-l” que nos muestra un listado detallado.</a:t>
            </a: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endParaRPr kumimoji="0" lang="es-ES_tradn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pic>
        <p:nvPicPr>
          <p:cNvPr id="3" name="Imagen 2" descr="Interfaz de usuario gráfica, Texto, Aplicación&#10;&#10;Descripción generada automáticamente">
            <a:extLst>
              <a:ext uri="{FF2B5EF4-FFF2-40B4-BE49-F238E27FC236}">
                <a16:creationId xmlns:a16="http://schemas.microsoft.com/office/drawing/2014/main" id="{51E8CC9A-595E-C9B2-056F-2BB66EEF5915}"/>
              </a:ext>
            </a:extLst>
          </p:cNvPr>
          <p:cNvPicPr>
            <a:picLocks noChangeAspect="1"/>
          </p:cNvPicPr>
          <p:nvPr/>
        </p:nvPicPr>
        <p:blipFill>
          <a:blip r:embed="rId2"/>
          <a:stretch>
            <a:fillRect/>
          </a:stretch>
        </p:blipFill>
        <p:spPr>
          <a:xfrm>
            <a:off x="1579578" y="4005604"/>
            <a:ext cx="9575871" cy="2545921"/>
          </a:xfrm>
          <a:prstGeom prst="rect">
            <a:avLst/>
          </a:prstGeom>
        </p:spPr>
      </p:pic>
    </p:spTree>
    <p:extLst>
      <p:ext uri="{BB962C8B-B14F-4D97-AF65-F5344CB8AC3E}">
        <p14:creationId xmlns:p14="http://schemas.microsoft.com/office/powerpoint/2010/main" val="2638741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Permisos.</a:t>
            </a:r>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marL="457200" marR="0" lvl="0" indent="-406400"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es-ES"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El comando </a:t>
            </a:r>
            <a:r>
              <a:rPr kumimoji="0" lang="es-ES" sz="20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ls</a:t>
            </a:r>
            <a:r>
              <a:rPr kumimoji="0" lang="es-ES"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–l nos permite ver un listado detallado de los archivos dentro del directorio, donde la primera columna muestra la información del tipo de archivo y los permisos de este.</a:t>
            </a: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endParaRPr kumimoji="0" lang="es-ES_tradn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pic>
        <p:nvPicPr>
          <p:cNvPr id="3" name="Imagen 2" descr="Imagen que contiene captura de pantalla&#10;&#10;Descripción generada con confianza muy alta">
            <a:extLst>
              <a:ext uri="{FF2B5EF4-FFF2-40B4-BE49-F238E27FC236}">
                <a16:creationId xmlns:a16="http://schemas.microsoft.com/office/drawing/2014/main" id="{F871252C-2643-30AC-C7D8-FCA04E427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8891" y="2076635"/>
            <a:ext cx="6194218" cy="3875304"/>
          </a:xfrm>
          <a:prstGeom prst="rect">
            <a:avLst/>
          </a:prstGeom>
        </p:spPr>
      </p:pic>
    </p:spTree>
    <p:extLst>
      <p:ext uri="{BB962C8B-B14F-4D97-AF65-F5344CB8AC3E}">
        <p14:creationId xmlns:p14="http://schemas.microsoft.com/office/powerpoint/2010/main" val="2744838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Permisos.</a:t>
            </a:r>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marL="457200" marR="0" lvl="0" indent="-406400" algn="just"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Los siguientes nueve caracteres son los permisos que se les concede a los usuarios del sistema. Cada tres caracteres, se referencian los permisos de propietario, grupo y resto de usuarios.</a:t>
            </a:r>
          </a:p>
          <a:p>
            <a:pPr marL="457200" marR="0" lvl="0" indent="-406400" algn="just"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Los caracteres que definen estos permisos son los siguientes:</a:t>
            </a: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endParaRPr kumimoji="0" lang="es-ES_tradn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pic>
        <p:nvPicPr>
          <p:cNvPr id="3" name="Imagen 2">
            <a:extLst>
              <a:ext uri="{FF2B5EF4-FFF2-40B4-BE49-F238E27FC236}">
                <a16:creationId xmlns:a16="http://schemas.microsoft.com/office/drawing/2014/main" id="{0470E634-5B1F-E9D0-3CB0-9A0050AC2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2461" y="2885221"/>
            <a:ext cx="3667078" cy="3472612"/>
          </a:xfrm>
          <a:prstGeom prst="rect">
            <a:avLst/>
          </a:prstGeom>
        </p:spPr>
      </p:pic>
    </p:spTree>
    <p:extLst>
      <p:ext uri="{BB962C8B-B14F-4D97-AF65-F5344CB8AC3E}">
        <p14:creationId xmlns:p14="http://schemas.microsoft.com/office/powerpoint/2010/main" val="3510063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Permisos.</a:t>
            </a:r>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marL="457200" marR="0" lvl="0" indent="-406400" algn="l" defTabSz="914400" rtl="0" eaLnBrk="1" fontAlgn="auto" latinLnBrk="0" hangingPunct="1">
              <a:lnSpc>
                <a:spcPct val="90000"/>
              </a:lnSpc>
              <a:spcBef>
                <a:spcPts val="1000"/>
              </a:spcBef>
              <a:spcAft>
                <a:spcPts val="0"/>
              </a:spcAft>
              <a:buClr>
                <a:srgbClr val="DE3075"/>
              </a:buClr>
              <a:buSzPts val="2800"/>
              <a:buFont typeface="Franklin Gothic"/>
              <a:buChar char="»"/>
              <a:tabLst/>
              <a:defRPr/>
            </a:pPr>
            <a:r>
              <a:rPr kumimoji="0" lang="es-C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En la siguiente imagen podemos diferenciar la forma en la que se analiza el tipo de archivo y los permisos al utilizar el comando “</a:t>
            </a:r>
            <a:r>
              <a:rPr kumimoji="0" lang="es-CL" sz="20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ls</a:t>
            </a:r>
            <a:r>
              <a:rPr kumimoji="0" lang="es-C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-l”.</a:t>
            </a: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endParaRPr kumimoji="0" lang="es-ES_tradn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pic>
        <p:nvPicPr>
          <p:cNvPr id="3" name="Picture 2" descr="Resultado de imagen para permisos de archivos linux">
            <a:extLst>
              <a:ext uri="{FF2B5EF4-FFF2-40B4-BE49-F238E27FC236}">
                <a16:creationId xmlns:a16="http://schemas.microsoft.com/office/drawing/2014/main" id="{8C3A9016-B297-A829-EF95-4FEAE3DEA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313" y="2663353"/>
            <a:ext cx="7055373" cy="3080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506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Permisos.</a:t>
            </a:r>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marL="393700" marR="0" lvl="0" indent="-342900"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Permisos del propietario</a:t>
            </a:r>
          </a:p>
          <a:p>
            <a:pPr marL="876300" marR="0" lvl="1" indent="-3429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El propietario es aquel usuario que genera o crea un archivo/carpeta dentro de su directorio de trabajo (HOME), o en algún otro directorio sobre el que tenga permisos. Cada usuario tiene la potestad de crear, por defecto, los archivos que quiera dentro de su directorio de trabajo. En principio, él y solamente él será el que tenga acceso a la información contenida en los archivos y directorios que hay en su directorio HOME.</a:t>
            </a:r>
          </a:p>
          <a:p>
            <a:pPr marL="876300" marR="0" lvl="1" indent="-342900" algn="l" defTabSz="914400" rtl="0" eaLnBrk="1" fontAlgn="auto" latinLnBrk="0" hangingPunct="1">
              <a:lnSpc>
                <a:spcPct val="90000"/>
              </a:lnSpc>
              <a:spcBef>
                <a:spcPts val="500"/>
              </a:spcBef>
              <a:spcAft>
                <a:spcPts val="0"/>
              </a:spcAft>
              <a:buClr>
                <a:schemeClr val="accent2"/>
              </a:buClr>
              <a:buSzPts val="2400"/>
              <a:buFont typeface="Wingdings" panose="05000000000000000000" pitchFamily="2" charset="2"/>
              <a:buChar char="Ø"/>
              <a:tabLst/>
              <a:defRPr/>
            </a:pPr>
            <a:endPar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a:p>
            <a:pPr marL="393700" marR="0" lvl="0" indent="-342900"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Permisos del grupo</a:t>
            </a:r>
          </a:p>
          <a:p>
            <a:pPr marL="876300" marR="0" lvl="1" indent="-3429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Lo más normal es que cada usuario pertenezca a un grupo de trabajo. De esta forma, cuando se gestiona un grupo, se gestionan todos los usuarios que pertenecen a éste. Es decir, es más fácil integrar varios usuarios en un grupo al que se le conceden determinados privilegios en el sistema, que asignar los privilegios de forma independiente a cada usuario.</a:t>
            </a:r>
            <a:endParaRPr kumimoji="0" lang="es-CL"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endParaRPr kumimoji="0" lang="es-ES_tradn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spTree>
    <p:extLst>
      <p:ext uri="{BB962C8B-B14F-4D97-AF65-F5344CB8AC3E}">
        <p14:creationId xmlns:p14="http://schemas.microsoft.com/office/powerpoint/2010/main" val="1715606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B28D4AB-87E8-6D24-3AA6-FF0574ED32E8}"/>
              </a:ext>
            </a:extLst>
          </p:cNvPr>
          <p:cNvSpPr>
            <a:spLocks noGrp="1"/>
          </p:cNvSpPr>
          <p:nvPr>
            <p:ph type="title"/>
          </p:nvPr>
        </p:nvSpPr>
        <p:spPr>
          <a:xfrm>
            <a:off x="640080" y="325369"/>
            <a:ext cx="4368602" cy="1956841"/>
          </a:xfrm>
        </p:spPr>
        <p:txBody>
          <a:bodyPr anchor="b">
            <a:normAutofit/>
          </a:bodyPr>
          <a:lstStyle/>
          <a:p>
            <a:r>
              <a:rPr lang="es-CL" sz="5400"/>
              <a:t>Objetivos</a:t>
            </a:r>
          </a:p>
        </p:txBody>
      </p:sp>
      <p:sp>
        <p:nvSpPr>
          <p:cNvPr id="10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6449EF16-E0DE-EAC2-2C3C-80ACFAE3446D}"/>
              </a:ext>
            </a:extLst>
          </p:cNvPr>
          <p:cNvSpPr>
            <a:spLocks noGrp="1"/>
          </p:cNvSpPr>
          <p:nvPr>
            <p:ph idx="1"/>
          </p:nvPr>
        </p:nvSpPr>
        <p:spPr>
          <a:xfrm>
            <a:off x="640080" y="2872899"/>
            <a:ext cx="4243589" cy="3320668"/>
          </a:xfrm>
        </p:spPr>
        <p:txBody>
          <a:bodyPr>
            <a:normAutofit/>
          </a:bodyPr>
          <a:lstStyle/>
          <a:p>
            <a:pPr marL="914400" marR="0" lvl="1" indent="-381000" defTabSz="914400" rtl="0" eaLnBrk="1" fontAlgn="auto" latinLnBrk="0" hangingPunct="1">
              <a:spcBef>
                <a:spcPts val="500"/>
              </a:spcBef>
              <a:spcAft>
                <a:spcPts val="0"/>
              </a:spcAft>
              <a:buClr>
                <a:schemeClr val="accent2"/>
              </a:buClr>
              <a:buSzPts val="2400"/>
              <a:buFont typeface="Wingdings" panose="05000000000000000000" pitchFamily="2" charset="2"/>
              <a:buChar char="Ø"/>
              <a:tabLst/>
              <a:defRPr/>
            </a:pPr>
            <a:r>
              <a:rPr kumimoji="0" lang="es-ES" sz="2200" b="0" i="0" u="none" strike="noStrike" kern="0" cap="none" spc="0" normalizeH="0" baseline="0" noProof="0">
                <a:ln>
                  <a:noFill/>
                </a:ln>
                <a:effectLst/>
                <a:uLnTx/>
                <a:uFillTx/>
                <a:latin typeface="Franklin Gothic"/>
                <a:cs typeface="Franklin Gothic"/>
                <a:sym typeface="Franklin Gothic"/>
              </a:rPr>
              <a:t>Gestión de Archivos</a:t>
            </a:r>
          </a:p>
          <a:p>
            <a:pPr marL="914400" marR="0" lvl="1" indent="-381000" defTabSz="914400" rtl="0" eaLnBrk="1" fontAlgn="auto" latinLnBrk="0" hangingPunct="1">
              <a:spcBef>
                <a:spcPts val="500"/>
              </a:spcBef>
              <a:spcAft>
                <a:spcPts val="0"/>
              </a:spcAft>
              <a:buClr>
                <a:schemeClr val="accent2"/>
              </a:buClr>
              <a:buSzPts val="2400"/>
              <a:buFont typeface="Wingdings" panose="05000000000000000000" pitchFamily="2" charset="2"/>
              <a:buChar char="Ø"/>
              <a:tabLst/>
              <a:defRPr/>
            </a:pPr>
            <a:r>
              <a:rPr kumimoji="0" lang="es-ES" sz="2200" b="0" i="0" u="none" strike="noStrike" kern="0" cap="none" spc="0" normalizeH="0" baseline="0" noProof="0">
                <a:ln>
                  <a:noFill/>
                </a:ln>
                <a:effectLst/>
                <a:uLnTx/>
                <a:uFillTx/>
                <a:latin typeface="Franklin Gothic"/>
                <a:cs typeface="Franklin Gothic"/>
                <a:sym typeface="Franklin Gothic"/>
              </a:rPr>
              <a:t>Gestión de permisos.</a:t>
            </a:r>
          </a:p>
          <a:p>
            <a:pPr marL="914400" marR="0" lvl="1" indent="-381000" defTabSz="914400" rtl="0" eaLnBrk="1" fontAlgn="auto" latinLnBrk="0" hangingPunct="1">
              <a:spcBef>
                <a:spcPts val="500"/>
              </a:spcBef>
              <a:spcAft>
                <a:spcPts val="0"/>
              </a:spcAft>
              <a:buClr>
                <a:schemeClr val="accent2"/>
              </a:buClr>
              <a:buSzPts val="2400"/>
              <a:buFont typeface="Wingdings" panose="05000000000000000000" pitchFamily="2" charset="2"/>
              <a:buChar char="Ø"/>
              <a:tabLst/>
              <a:defRPr/>
            </a:pPr>
            <a:r>
              <a:rPr kumimoji="0" lang="es-ES" sz="2200" b="0" i="0" u="none" strike="noStrike" kern="0" cap="none" spc="0" normalizeH="0" baseline="0" noProof="0">
                <a:ln>
                  <a:noFill/>
                </a:ln>
                <a:effectLst/>
                <a:uLnTx/>
                <a:uFillTx/>
                <a:latin typeface="Franklin Gothic"/>
                <a:cs typeface="Franklin Gothic"/>
                <a:sym typeface="Franklin Gothic"/>
              </a:rPr>
              <a:t>Permisos Literales.</a:t>
            </a:r>
          </a:p>
          <a:p>
            <a:pPr marL="914400" marR="0" lvl="1" indent="-381000" defTabSz="914400" rtl="0" eaLnBrk="1" fontAlgn="auto" latinLnBrk="0" hangingPunct="1">
              <a:spcBef>
                <a:spcPts val="500"/>
              </a:spcBef>
              <a:spcAft>
                <a:spcPts val="0"/>
              </a:spcAft>
              <a:buClr>
                <a:schemeClr val="accent2"/>
              </a:buClr>
              <a:buSzPts val="2400"/>
              <a:buFont typeface="Wingdings" panose="05000000000000000000" pitchFamily="2" charset="2"/>
              <a:buChar char="Ø"/>
              <a:tabLst/>
              <a:defRPr/>
            </a:pPr>
            <a:r>
              <a:rPr kumimoji="0" lang="es-ES" sz="2200" b="0" i="0" u="none" strike="noStrike" kern="0" cap="none" spc="0" normalizeH="0" baseline="0" noProof="0">
                <a:ln>
                  <a:noFill/>
                </a:ln>
                <a:effectLst/>
                <a:uLnTx/>
                <a:uFillTx/>
                <a:latin typeface="Franklin Gothic"/>
                <a:cs typeface="Franklin Gothic"/>
                <a:sym typeface="Franklin Gothic"/>
              </a:rPr>
              <a:t>Permisos Octales.</a:t>
            </a:r>
          </a:p>
          <a:p>
            <a:pPr marL="914400" marR="0" lvl="1" indent="-381000" defTabSz="914400" rtl="0" eaLnBrk="1" fontAlgn="auto" latinLnBrk="0" hangingPunct="1">
              <a:spcBef>
                <a:spcPts val="500"/>
              </a:spcBef>
              <a:spcAft>
                <a:spcPts val="0"/>
              </a:spcAft>
              <a:buClr>
                <a:schemeClr val="accent2"/>
              </a:buClr>
              <a:buSzPts val="2400"/>
              <a:buFont typeface="Wingdings" panose="05000000000000000000" pitchFamily="2" charset="2"/>
              <a:buChar char="Ø"/>
              <a:tabLst/>
              <a:defRPr/>
            </a:pPr>
            <a:r>
              <a:rPr kumimoji="0" lang="es-ES" sz="2200" b="0" i="0" u="none" strike="noStrike" kern="0" cap="none" spc="0" normalizeH="0" baseline="0" noProof="0">
                <a:ln>
                  <a:noFill/>
                </a:ln>
                <a:effectLst/>
                <a:uLnTx/>
                <a:uFillTx/>
                <a:latin typeface="Franklin Gothic"/>
                <a:cs typeface="Franklin Gothic"/>
                <a:sym typeface="Franklin Gothic"/>
              </a:rPr>
              <a:t>Permisos por defecto : umask.</a:t>
            </a:r>
          </a:p>
          <a:p>
            <a:pPr marL="914400" marR="0" lvl="1" indent="-381000" defTabSz="914400" rtl="0" eaLnBrk="1" fontAlgn="auto" latinLnBrk="0" hangingPunct="1">
              <a:spcBef>
                <a:spcPts val="500"/>
              </a:spcBef>
              <a:spcAft>
                <a:spcPts val="0"/>
              </a:spcAft>
              <a:buClr>
                <a:schemeClr val="accent2"/>
              </a:buClr>
              <a:buSzPts val="2400"/>
              <a:buFont typeface="Wingdings" panose="05000000000000000000" pitchFamily="2" charset="2"/>
              <a:buChar char="Ø"/>
              <a:tabLst/>
              <a:defRPr/>
            </a:pPr>
            <a:r>
              <a:rPr kumimoji="0" lang="es-ES" sz="2200" b="0" i="0" u="none" strike="noStrike" kern="0" cap="none" spc="0" normalizeH="0" baseline="0" noProof="0">
                <a:ln>
                  <a:noFill/>
                </a:ln>
                <a:effectLst/>
                <a:uLnTx/>
                <a:uFillTx/>
                <a:latin typeface="Franklin Gothic"/>
                <a:cs typeface="Franklin Gothic"/>
                <a:sym typeface="Franklin Gothic"/>
              </a:rPr>
              <a:t>Cambiando al dueño y grupo de un archivo.</a:t>
            </a:r>
          </a:p>
          <a:p>
            <a:endParaRPr lang="es-CL" sz="2200"/>
          </a:p>
        </p:txBody>
      </p:sp>
      <p:pic>
        <p:nvPicPr>
          <p:cNvPr id="1026" name="Picture 2" descr="Por qué elegir servidores Linux para sitios web comerciales">
            <a:extLst>
              <a:ext uri="{FF2B5EF4-FFF2-40B4-BE49-F238E27FC236}">
                <a16:creationId xmlns:a16="http://schemas.microsoft.com/office/drawing/2014/main" id="{5E009F7A-24A3-7A3F-58C2-F9E6CBF378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24" r="7023"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009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a:t>Gestión de Permisos.</a:t>
            </a:r>
            <a:endParaRPr lang="es-CL" dirty="0"/>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marL="457200" marR="0" lvl="0" indent="-406400"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es-ES" sz="2400" b="0" i="0" u="none" strike="noStrike" kern="0" cap="none" spc="0" normalizeH="0" baseline="0" noProof="0">
                <a:ln>
                  <a:noFill/>
                </a:ln>
                <a:solidFill>
                  <a:schemeClr val="accent1"/>
                </a:solidFill>
                <a:effectLst/>
                <a:uLnTx/>
                <a:uFillTx/>
                <a:latin typeface="Calibri" panose="020F0502020204030204" pitchFamily="34" charset="0"/>
                <a:cs typeface="Calibri" panose="020F0502020204030204" pitchFamily="34" charset="0"/>
                <a:sym typeface="Franklin Gothic"/>
              </a:rPr>
              <a:t>Permisos del resto de usuarios</a:t>
            </a:r>
          </a:p>
          <a:p>
            <a:pPr marL="914400" marR="0" lvl="1" indent="-3810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ES" b="0" i="0" u="none" strike="noStrike" kern="0" cap="none" spc="0" normalizeH="0" baseline="0" noProof="0">
                <a:ln>
                  <a:noFill/>
                </a:ln>
                <a:solidFill>
                  <a:schemeClr val="accent1"/>
                </a:solidFill>
                <a:effectLst/>
                <a:uLnTx/>
                <a:uFillTx/>
                <a:latin typeface="Calibri" panose="020F0502020204030204" pitchFamily="34" charset="0"/>
                <a:cs typeface="Calibri" panose="020F0502020204030204" pitchFamily="34" charset="0"/>
                <a:sym typeface="Franklin Gothic"/>
              </a:rPr>
              <a:t>Por último, también los privilegios de los archivos contenidos en cualquier directorio, pueden tenerlos otros usuarios que no pertenezcan al grupo de trabajo en el que está integrado el archivo en cuestión. Es decir, a los usuarios que no pertenecen al grupo de trabajo en el que está el archivo, pero que pertenecen a otros grupos de trabajo, se les denomina resto de usuarios del sistema.</a:t>
            </a:r>
            <a:endParaRPr kumimoji="0" lang="es-CL" b="0" i="0" u="none" strike="noStrike" kern="0" cap="none" spc="0" normalizeH="0" baseline="0" noProof="0">
              <a:ln>
                <a:noFill/>
              </a:ln>
              <a:solidFill>
                <a:schemeClr val="accent1"/>
              </a:solidFill>
              <a:effectLst/>
              <a:uLnTx/>
              <a:uFillTx/>
              <a:latin typeface="Calibri" panose="020F0502020204030204" pitchFamily="34" charset="0"/>
              <a:cs typeface="Calibri" panose="020F0502020204030204" pitchFamily="34" charset="0"/>
              <a:sym typeface="Franklin Gothic"/>
            </a:endParaRP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endParaRPr kumimoji="0" lang="es-ES_tradn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pic>
        <p:nvPicPr>
          <p:cNvPr id="3" name="Picture 2" descr="How to secure your Linux VPS - a few practical tips">
            <a:extLst>
              <a:ext uri="{FF2B5EF4-FFF2-40B4-BE49-F238E27FC236}">
                <a16:creationId xmlns:a16="http://schemas.microsoft.com/office/drawing/2014/main" id="{2CF3B0B7-0228-D8AB-399A-377C84AE3B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0649" y="3876643"/>
            <a:ext cx="4450702" cy="250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962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Permisos.</a:t>
            </a:r>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marL="457200" marR="0" lvl="0" indent="-406400"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es-CL"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Los permisos actúan de manera diferente en archivos y directorios:</a:t>
            </a:r>
          </a:p>
          <a:p>
            <a:pPr marL="914400" marR="0" lvl="1" indent="-381000" algn="l" defTabSz="914400" rtl="0" eaLnBrk="1" fontAlgn="auto" latinLnBrk="0" hangingPunct="1">
              <a:lnSpc>
                <a:spcPct val="90000"/>
              </a:lnSpc>
              <a:spcBef>
                <a:spcPts val="500"/>
              </a:spcBef>
              <a:spcAft>
                <a:spcPts val="0"/>
              </a:spcAft>
              <a:buClr>
                <a:schemeClr val="accent2"/>
              </a:buClr>
              <a:buSzPts val="2400"/>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archivos:</a:t>
            </a:r>
          </a:p>
          <a:p>
            <a:pPr marL="1371600" marR="0" lvl="2" indent="-342900" algn="l" defTabSz="914400" rtl="0" eaLnBrk="1" fontAlgn="auto" latinLnBrk="0" hangingPunct="1">
              <a:lnSpc>
                <a:spcPct val="90000"/>
              </a:lnSpc>
              <a:spcBef>
                <a:spcPts val="500"/>
              </a:spcBef>
              <a:spcAft>
                <a:spcPts val="0"/>
              </a:spcAft>
              <a:buClr>
                <a:schemeClr val="accent2"/>
              </a:buClr>
              <a:buSzPts val="1800"/>
              <a:buFont typeface="Courier New" panose="02070309020205020404" pitchFamily="49" charset="0"/>
              <a:buChar char="o"/>
              <a:tabLst/>
              <a:defRPr/>
            </a:pP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r: se puede ver el contenido del archivo, cargarlo en memoria y copiar</a:t>
            </a:r>
          </a:p>
          <a:p>
            <a:pPr marL="1371600" marR="0" lvl="2" indent="-342900" algn="l" defTabSz="914400" rtl="0" eaLnBrk="1" fontAlgn="auto" latinLnBrk="0" hangingPunct="1">
              <a:lnSpc>
                <a:spcPct val="90000"/>
              </a:lnSpc>
              <a:spcBef>
                <a:spcPts val="500"/>
              </a:spcBef>
              <a:spcAft>
                <a:spcPts val="0"/>
              </a:spcAft>
              <a:buClr>
                <a:schemeClr val="accent2"/>
              </a:buClr>
              <a:buSzPts val="1800"/>
              <a:buFont typeface="Courier New" panose="02070309020205020404" pitchFamily="49" charset="0"/>
              <a:buChar char="o"/>
              <a:tabLst/>
              <a:defRPr/>
            </a:pP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w: se puede modificar el contenido del archivo, pero no se puede eliminar el archivo.</a:t>
            </a:r>
          </a:p>
          <a:p>
            <a:pPr marL="1371600" marR="0" lvl="2" indent="-342900" algn="l" defTabSz="914400" rtl="0" eaLnBrk="1" fontAlgn="auto" latinLnBrk="0" hangingPunct="1">
              <a:lnSpc>
                <a:spcPct val="90000"/>
              </a:lnSpc>
              <a:spcBef>
                <a:spcPts val="500"/>
              </a:spcBef>
              <a:spcAft>
                <a:spcPts val="0"/>
              </a:spcAft>
              <a:buClr>
                <a:schemeClr val="accent2"/>
              </a:buClr>
              <a:buSzPts val="1800"/>
              <a:buFont typeface="Courier New" panose="02070309020205020404" pitchFamily="49" charset="0"/>
              <a:buChar char="o"/>
              <a:tabLst/>
              <a:defRPr/>
            </a:pP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x: se puede ejecutar el archivo.</a:t>
            </a:r>
          </a:p>
          <a:p>
            <a:pPr marL="914400" marR="0" lvl="1" indent="-381000" algn="l" defTabSz="914400" rtl="0" eaLnBrk="1" fontAlgn="auto" latinLnBrk="0" hangingPunct="1">
              <a:lnSpc>
                <a:spcPct val="90000"/>
              </a:lnSpc>
              <a:spcBef>
                <a:spcPts val="500"/>
              </a:spcBef>
              <a:spcAft>
                <a:spcPts val="0"/>
              </a:spcAft>
              <a:buClr>
                <a:schemeClr val="accent2"/>
              </a:buClr>
              <a:buSzPts val="2400"/>
              <a:buFont typeface="Wingdings" panose="05000000000000000000" pitchFamily="2" charset="2"/>
              <a:buChar char="Ø"/>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Directorio:</a:t>
            </a:r>
          </a:p>
          <a:p>
            <a:pPr marL="1371600" marR="0" lvl="2" indent="-342900" algn="l" defTabSz="914400" rtl="0" eaLnBrk="1" fontAlgn="auto" latinLnBrk="0" hangingPunct="1">
              <a:lnSpc>
                <a:spcPct val="90000"/>
              </a:lnSpc>
              <a:spcBef>
                <a:spcPts val="500"/>
              </a:spcBef>
              <a:spcAft>
                <a:spcPts val="0"/>
              </a:spcAft>
              <a:buClr>
                <a:schemeClr val="accent2"/>
              </a:buClr>
              <a:buSzPts val="1800"/>
              <a:buFont typeface="Courier New" panose="02070309020205020404" pitchFamily="49" charset="0"/>
              <a:buChar char="o"/>
              <a:tabLst/>
              <a:defRPr/>
            </a:pP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r: se puede listar el contenido del directorio. Sin esta autorización el comando </a:t>
            </a:r>
            <a:r>
              <a:rPr kumimoji="0" lang="es-ES" sz="24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ls</a:t>
            </a: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o </a:t>
            </a:r>
            <a:r>
              <a:rPr kumimoji="0" lang="es-ES" sz="24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find</a:t>
            </a: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no podrán mostrar nada. Aún así si podremos acceder al archivo si conocemos su ruta.</a:t>
            </a:r>
          </a:p>
          <a:p>
            <a:pPr marL="1371600" marR="0" lvl="2" indent="-342900" algn="l" defTabSz="914400" rtl="0" eaLnBrk="1" fontAlgn="auto" latinLnBrk="0" hangingPunct="1">
              <a:lnSpc>
                <a:spcPct val="90000"/>
              </a:lnSpc>
              <a:spcBef>
                <a:spcPts val="500"/>
              </a:spcBef>
              <a:spcAft>
                <a:spcPts val="0"/>
              </a:spcAft>
              <a:buClr>
                <a:schemeClr val="accent2"/>
              </a:buClr>
              <a:buSzPts val="1800"/>
              <a:buFont typeface="Courier New" panose="02070309020205020404" pitchFamily="49" charset="0"/>
              <a:buChar char="o"/>
              <a:tabLst/>
              <a:defRPr/>
            </a:pP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w: se puede modificar los elementos del directorio (Catálogo), se puede crear, suprimir y nombrar archivos dentro del directorio. Este permiso es el que controla la posibilidad de borrar archivos.</a:t>
            </a:r>
          </a:p>
          <a:p>
            <a:pPr marL="1371600" marR="0" lvl="2" indent="-342900" algn="l" defTabSz="914400" rtl="0" eaLnBrk="1" fontAlgn="auto" latinLnBrk="0" hangingPunct="1">
              <a:lnSpc>
                <a:spcPct val="90000"/>
              </a:lnSpc>
              <a:spcBef>
                <a:spcPts val="500"/>
              </a:spcBef>
              <a:spcAft>
                <a:spcPts val="0"/>
              </a:spcAft>
              <a:buClr>
                <a:schemeClr val="accent2"/>
              </a:buClr>
              <a:buSzPts val="1800"/>
              <a:buFont typeface="Courier New" panose="02070309020205020404" pitchFamily="49" charset="0"/>
              <a:buChar char="o"/>
              <a:tabLst/>
              <a:defRPr/>
            </a:pP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x: se puede acceder al directorio por cd y se puede listar, sin esta autorización es imposible acceder al directorio.</a:t>
            </a: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endParaRPr kumimoji="0" lang="es-ES_tradn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spTree>
    <p:extLst>
      <p:ext uri="{BB962C8B-B14F-4D97-AF65-F5344CB8AC3E}">
        <p14:creationId xmlns:p14="http://schemas.microsoft.com/office/powerpoint/2010/main" val="2664630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Permisos.</a:t>
            </a:r>
          </a:p>
        </p:txBody>
      </p:sp>
      <p:pic>
        <p:nvPicPr>
          <p:cNvPr id="6" name="Picture 34">
            <a:extLst>
              <a:ext uri="{FF2B5EF4-FFF2-40B4-BE49-F238E27FC236}">
                <a16:creationId xmlns:a16="http://schemas.microsoft.com/office/drawing/2014/main" id="{A1F92030-B60D-C9D8-0B3F-32641BC4C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889" y="2209067"/>
            <a:ext cx="11670222" cy="1850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411621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10;&#10;Descripción generada automáticamente">
            <a:extLst>
              <a:ext uri="{FF2B5EF4-FFF2-40B4-BE49-F238E27FC236}">
                <a16:creationId xmlns:a16="http://schemas.microsoft.com/office/drawing/2014/main" id="{58EBB6D6-5CFD-7AEB-105C-AE093DE33134}"/>
              </a:ext>
            </a:extLst>
          </p:cNvPr>
          <p:cNvPicPr>
            <a:picLocks noChangeAspect="1"/>
          </p:cNvPicPr>
          <p:nvPr/>
        </p:nvPicPr>
        <p:blipFill>
          <a:blip r:embed="rId2"/>
          <a:stretch>
            <a:fillRect/>
          </a:stretch>
        </p:blipFill>
        <p:spPr>
          <a:xfrm>
            <a:off x="2600637" y="1605194"/>
            <a:ext cx="5517358" cy="983065"/>
          </a:xfrm>
          <a:prstGeom prst="rect">
            <a:avLst/>
          </a:prstGeom>
        </p:spPr>
      </p:pic>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Permisos.</a:t>
            </a:r>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marL="457200" marR="0" lvl="0" indent="-406400"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es-C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Los permisos pueden ser administrados en forma literal y octal a través del comando </a:t>
            </a:r>
            <a:r>
              <a:rPr kumimoji="0" lang="es-CL" sz="20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chmod</a:t>
            </a:r>
            <a:r>
              <a:rPr kumimoji="0" lang="es-C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con la siguiente sintaxis:</a:t>
            </a:r>
          </a:p>
          <a:p>
            <a:pPr marL="457200" marR="0" lvl="0" indent="-406400" algn="l" defTabSz="914400" rtl="0" eaLnBrk="1" fontAlgn="auto" latinLnBrk="0" hangingPunct="1">
              <a:lnSpc>
                <a:spcPct val="90000"/>
              </a:lnSpc>
              <a:spcBef>
                <a:spcPts val="1000"/>
              </a:spcBef>
              <a:spcAft>
                <a:spcPts val="0"/>
              </a:spcAft>
              <a:buClr>
                <a:srgbClr val="DE3075"/>
              </a:buClr>
              <a:buSzPts val="2800"/>
              <a:buFont typeface="Franklin Gothic"/>
              <a:buChar char="»"/>
              <a:tabLst/>
              <a:defRPr/>
            </a:pPr>
            <a:endParaRPr kumimoji="0" lang="es-C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a:p>
            <a:pPr marL="457200" marR="0" lvl="0" indent="-406400" algn="l" defTabSz="914400" rtl="0" eaLnBrk="1" fontAlgn="auto" latinLnBrk="0" hangingPunct="1">
              <a:lnSpc>
                <a:spcPct val="90000"/>
              </a:lnSpc>
              <a:spcBef>
                <a:spcPts val="1000"/>
              </a:spcBef>
              <a:spcAft>
                <a:spcPts val="0"/>
              </a:spcAft>
              <a:buClr>
                <a:srgbClr val="DE3075"/>
              </a:buClr>
              <a:buSzPts val="2800"/>
              <a:buFont typeface="Franklin Gothic"/>
              <a:buChar char="»"/>
              <a:tabLst/>
              <a:defRPr/>
            </a:pPr>
            <a:endParaRPr kumimoji="0" lang="es-C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a:p>
            <a:pPr marL="876300" lvl="1" indent="-342900">
              <a:buClr>
                <a:schemeClr val="accent2"/>
              </a:buClr>
              <a:buSzPts val="2400"/>
              <a:buFont typeface="Courier New" panose="02070309020205020404" pitchFamily="49" charset="0"/>
              <a:buChar char="o"/>
              <a:defRPr/>
            </a:pPr>
            <a:r>
              <a:rPr kumimoji="0" lang="es-ES"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Modificación de permisos de manera literal:</a:t>
            </a:r>
          </a:p>
          <a:p>
            <a:pPr marL="1371600" marR="0" lvl="2" indent="-342900" algn="l" defTabSz="914400" rtl="0" eaLnBrk="1" fontAlgn="auto" latinLnBrk="0" hangingPunct="1">
              <a:lnSpc>
                <a:spcPct val="90000"/>
              </a:lnSpc>
              <a:spcBef>
                <a:spcPts val="500"/>
              </a:spcBef>
              <a:spcAft>
                <a:spcPts val="0"/>
              </a:spcAft>
              <a:buClr>
                <a:srgbClr val="81888F"/>
              </a:buClr>
              <a:buSzPts val="1800"/>
              <a:buFont typeface="Franklin Gothic"/>
              <a:buChar char="○"/>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u: para propietario.</a:t>
            </a:r>
          </a:p>
          <a:p>
            <a:pPr marL="1371600" marR="0" lvl="2" indent="-342900" algn="l" defTabSz="914400" rtl="0" eaLnBrk="1" fontAlgn="auto" latinLnBrk="0" hangingPunct="1">
              <a:lnSpc>
                <a:spcPct val="90000"/>
              </a:lnSpc>
              <a:spcBef>
                <a:spcPts val="500"/>
              </a:spcBef>
              <a:spcAft>
                <a:spcPts val="0"/>
              </a:spcAft>
              <a:buClr>
                <a:srgbClr val="81888F"/>
              </a:buClr>
              <a:buSzPts val="1800"/>
              <a:buFont typeface="Franklin Gothic"/>
              <a:buChar char="○"/>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g: para grupo del propietario.</a:t>
            </a:r>
          </a:p>
          <a:p>
            <a:pPr marL="1371600" marR="0" lvl="2" indent="-342900" algn="l" defTabSz="914400" rtl="0" eaLnBrk="1" fontAlgn="auto" latinLnBrk="0" hangingPunct="1">
              <a:lnSpc>
                <a:spcPct val="90000"/>
              </a:lnSpc>
              <a:spcBef>
                <a:spcPts val="500"/>
              </a:spcBef>
              <a:spcAft>
                <a:spcPts val="0"/>
              </a:spcAft>
              <a:buClr>
                <a:srgbClr val="81888F"/>
              </a:buClr>
              <a:buSzPts val="1800"/>
              <a:buFont typeface="Franklin Gothic"/>
              <a:buChar char="○"/>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o: para el resto del mundo (</a:t>
            </a:r>
            <a:r>
              <a:rPr kumimoji="0" lang="es-ES"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others</a:t>
            </a: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a:t>
            </a:r>
          </a:p>
          <a:p>
            <a:pPr marL="1371600" marR="0" lvl="2" indent="-342900" algn="l" defTabSz="914400" rtl="0" eaLnBrk="1" fontAlgn="auto" latinLnBrk="0" hangingPunct="1">
              <a:lnSpc>
                <a:spcPct val="90000"/>
              </a:lnSpc>
              <a:spcBef>
                <a:spcPts val="500"/>
              </a:spcBef>
              <a:spcAft>
                <a:spcPts val="0"/>
              </a:spcAft>
              <a:buClr>
                <a:srgbClr val="81888F"/>
              </a:buClr>
              <a:buSzPts val="1800"/>
              <a:buFont typeface="Franklin Gothic"/>
              <a:buChar char="○"/>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 para todos (</a:t>
            </a:r>
            <a:r>
              <a:rPr kumimoji="0" lang="es-ES"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all</a:t>
            </a: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a:t>
            </a:r>
          </a:p>
          <a:p>
            <a:pPr marL="1371600" marR="0" lvl="2" indent="-342900" algn="l" defTabSz="914400" rtl="0" eaLnBrk="1" fontAlgn="auto" latinLnBrk="0" hangingPunct="1">
              <a:lnSpc>
                <a:spcPct val="90000"/>
              </a:lnSpc>
              <a:spcBef>
                <a:spcPts val="500"/>
              </a:spcBef>
              <a:spcAft>
                <a:spcPts val="0"/>
              </a:spcAft>
              <a:buClr>
                <a:srgbClr val="81888F"/>
              </a:buClr>
              <a:buSzPts val="1800"/>
              <a:buFont typeface="Franklin Gothic"/>
              <a:buChar char="○"/>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añade permiso.</a:t>
            </a:r>
          </a:p>
          <a:p>
            <a:pPr marL="1371600" marR="0" lvl="2" indent="-342900" algn="l" defTabSz="914400" rtl="0" eaLnBrk="1" fontAlgn="auto" latinLnBrk="0" hangingPunct="1">
              <a:lnSpc>
                <a:spcPct val="90000"/>
              </a:lnSpc>
              <a:spcBef>
                <a:spcPts val="500"/>
              </a:spcBef>
              <a:spcAft>
                <a:spcPts val="0"/>
              </a:spcAft>
              <a:buClr>
                <a:srgbClr val="81888F"/>
              </a:buClr>
              <a:buSzPts val="1800"/>
              <a:buFont typeface="Franklin Gothic"/>
              <a:buChar char="○"/>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retira permiso.</a:t>
            </a:r>
          </a:p>
          <a:p>
            <a:pPr marL="1371600" marR="0" lvl="2" indent="-342900" algn="l" defTabSz="914400" rtl="0" eaLnBrk="1" fontAlgn="auto" latinLnBrk="0" hangingPunct="1">
              <a:lnSpc>
                <a:spcPct val="90000"/>
              </a:lnSpc>
              <a:spcBef>
                <a:spcPts val="500"/>
              </a:spcBef>
              <a:spcAft>
                <a:spcPts val="0"/>
              </a:spcAft>
              <a:buClr>
                <a:srgbClr val="81888F"/>
              </a:buClr>
              <a:buSzPts val="1800"/>
              <a:buFont typeface="Franklin Gothic"/>
              <a:buChar char="○"/>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asigna permisos (sobre escribe).</a:t>
            </a:r>
          </a:p>
          <a:p>
            <a:pPr marL="1371600" marR="0" lvl="2" indent="-342900" algn="l" defTabSz="914400" rtl="0" eaLnBrk="1" fontAlgn="auto" latinLnBrk="0" hangingPunct="1">
              <a:lnSpc>
                <a:spcPct val="90000"/>
              </a:lnSpc>
              <a:spcBef>
                <a:spcPts val="500"/>
              </a:spcBef>
              <a:spcAft>
                <a:spcPts val="0"/>
              </a:spcAft>
              <a:buClr>
                <a:srgbClr val="81888F"/>
              </a:buClr>
              <a:buSzPts val="1800"/>
              <a:buFont typeface="Franklin Gothic"/>
              <a:buChar char="○"/>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r: lectura.</a:t>
            </a:r>
          </a:p>
          <a:p>
            <a:pPr marL="1371600" marR="0" lvl="2" indent="-342900" algn="l" defTabSz="914400" rtl="0" eaLnBrk="1" fontAlgn="auto" latinLnBrk="0" hangingPunct="1">
              <a:lnSpc>
                <a:spcPct val="90000"/>
              </a:lnSpc>
              <a:spcBef>
                <a:spcPts val="500"/>
              </a:spcBef>
              <a:spcAft>
                <a:spcPts val="0"/>
              </a:spcAft>
              <a:buClr>
                <a:srgbClr val="81888F"/>
              </a:buClr>
              <a:buSzPts val="1800"/>
              <a:buFont typeface="Franklin Gothic"/>
              <a:buChar char="○"/>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w: escritura.</a:t>
            </a:r>
          </a:p>
          <a:p>
            <a:pPr marL="1371600" marR="0" lvl="2" indent="-342900" algn="l" defTabSz="914400" rtl="0" eaLnBrk="1" fontAlgn="auto" latinLnBrk="0" hangingPunct="1">
              <a:lnSpc>
                <a:spcPct val="90000"/>
              </a:lnSpc>
              <a:spcBef>
                <a:spcPts val="500"/>
              </a:spcBef>
              <a:spcAft>
                <a:spcPts val="0"/>
              </a:spcAft>
              <a:buClr>
                <a:srgbClr val="81888F"/>
              </a:buClr>
              <a:buSzPts val="1800"/>
              <a:buFont typeface="Franklin Gothic"/>
              <a:buChar char="○"/>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x: ejecución.</a:t>
            </a: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endParaRPr kumimoji="0" lang="es-ES_tradn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spTree>
    <p:extLst>
      <p:ext uri="{BB962C8B-B14F-4D97-AF65-F5344CB8AC3E}">
        <p14:creationId xmlns:p14="http://schemas.microsoft.com/office/powerpoint/2010/main" val="509422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Permisos.</a:t>
            </a:r>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marL="457200" marR="0" lvl="0" indent="-406400"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es-C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Modificación de permisos por símbolos:</a:t>
            </a:r>
          </a:p>
          <a:p>
            <a:pPr marL="914400" marR="0" lvl="1" indent="-3810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C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t>
            </a:r>
            <a:r>
              <a:rPr kumimoji="0" lang="es-CL" sz="20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chmod</a:t>
            </a:r>
            <a:r>
              <a:rPr kumimoji="0" lang="es-C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t>
            </a:r>
            <a:r>
              <a:rPr kumimoji="0" lang="es-CL" sz="20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u+x,g+wx,o+wx</a:t>
            </a:r>
            <a:r>
              <a:rPr kumimoji="0" lang="es-C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archivo1.txt</a:t>
            </a:r>
          </a:p>
          <a:p>
            <a:pPr marL="914400" marR="0" lvl="1" indent="-3810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C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t>
            </a:r>
            <a:r>
              <a:rPr kumimoji="0" lang="es-CL" sz="20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chmod</a:t>
            </a:r>
            <a:r>
              <a:rPr kumimoji="0" lang="es-C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t>
            </a:r>
            <a:r>
              <a:rPr kumimoji="0" lang="es-CL" sz="20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ugo+rwx</a:t>
            </a:r>
            <a:r>
              <a:rPr kumimoji="0" lang="es-C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archivo2.txt</a:t>
            </a:r>
          </a:p>
          <a:p>
            <a:pPr marL="914400" marR="0" lvl="1" indent="-3810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C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t>
            </a:r>
            <a:r>
              <a:rPr kumimoji="0" lang="es-CL" sz="20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chmod</a:t>
            </a:r>
            <a:r>
              <a:rPr kumimoji="0" lang="es-C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u=</a:t>
            </a:r>
            <a:r>
              <a:rPr kumimoji="0" lang="es-CL" sz="20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rwx,g</a:t>
            </a:r>
            <a:r>
              <a:rPr kumimoji="0" lang="es-C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a:t>
            </a:r>
            <a:r>
              <a:rPr kumimoji="0" lang="es-CL" sz="20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x,o</a:t>
            </a:r>
            <a:r>
              <a:rPr kumimoji="0" lang="es-C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=x archivo3</a:t>
            </a:r>
          </a:p>
          <a:p>
            <a:pPr marL="914400" marR="0" lvl="1" indent="-3810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C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t>
            </a:r>
            <a:r>
              <a:rPr kumimoji="0" lang="es-CL" sz="20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chmod</a:t>
            </a:r>
            <a:r>
              <a:rPr kumimoji="0" lang="es-C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o=archivo  (suprime todos los permisos)</a:t>
            </a:r>
          </a:p>
          <a:p>
            <a:pPr marL="914400" marR="0" lvl="1" indent="-3810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C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Si queremos suprimir todos los derechos no especificaremos nada después de =</a:t>
            </a: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endParaRPr kumimoji="0" lang="es-ES_tradn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pic>
        <p:nvPicPr>
          <p:cNvPr id="3" name="Picture 4">
            <a:extLst>
              <a:ext uri="{FF2B5EF4-FFF2-40B4-BE49-F238E27FC236}">
                <a16:creationId xmlns:a16="http://schemas.microsoft.com/office/drawing/2014/main" id="{9BF19BB6-1211-FAAF-CB62-A6E7B6F5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3645694"/>
            <a:ext cx="86487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64455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Permisos.</a:t>
            </a:r>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marL="457200" marR="0" lvl="0" indent="-406400"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El sistema octal es la otra forma de asignar y quitar permisos. La ejecución del comando es similar a lo visto en la anterior forma. A cada grupo le corresponde un valor octal. Vemos los valores correspondientes en la siguiente tabla:</a:t>
            </a: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endParaRPr kumimoji="0" lang="es-ES_tradn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pic>
        <p:nvPicPr>
          <p:cNvPr id="3" name="Imagen 2">
            <a:extLst>
              <a:ext uri="{FF2B5EF4-FFF2-40B4-BE49-F238E27FC236}">
                <a16:creationId xmlns:a16="http://schemas.microsoft.com/office/drawing/2014/main" id="{A42C6DAC-6638-6E55-22F9-1E0FDEB0F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544" y="3220281"/>
            <a:ext cx="3810000" cy="2419350"/>
          </a:xfrm>
          <a:prstGeom prst="rect">
            <a:avLst/>
          </a:prstGeom>
        </p:spPr>
      </p:pic>
      <p:pic>
        <p:nvPicPr>
          <p:cNvPr id="5" name="Picture 2" descr="Permisos para Archivos y Directorios 2 | Red Hat Básico – Somos RedLinux">
            <a:extLst>
              <a:ext uri="{FF2B5EF4-FFF2-40B4-BE49-F238E27FC236}">
                <a16:creationId xmlns:a16="http://schemas.microsoft.com/office/drawing/2014/main" id="{60438272-45EC-5366-605B-B7F30F30A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6009" y="2912749"/>
            <a:ext cx="3034415" cy="3034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61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Permisos.</a:t>
            </a:r>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marL="457200" marR="0" lvl="0" indent="-406400"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it-IT"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Sintaxis del comando :</a:t>
            </a:r>
          </a:p>
          <a:p>
            <a:pPr marL="914400" marR="0" lvl="1" indent="-3810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it-IT"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#chmod 755 archivo</a:t>
            </a: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endParaRPr kumimoji="0" lang="es-ES_tradn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pic>
        <p:nvPicPr>
          <p:cNvPr id="3" name="Picture 2" descr="Conseguir ver los permisos de un fichero en formato octal">
            <a:extLst>
              <a:ext uri="{FF2B5EF4-FFF2-40B4-BE49-F238E27FC236}">
                <a16:creationId xmlns:a16="http://schemas.microsoft.com/office/drawing/2014/main" id="{AA288F6A-69AB-649D-5E98-4C5F46C075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836"/>
          <a:stretch/>
        </p:blipFill>
        <p:spPr bwMode="auto">
          <a:xfrm>
            <a:off x="2738632" y="2625104"/>
            <a:ext cx="6714735" cy="3551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021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Permisos.</a:t>
            </a:r>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marL="457200" marR="0" lvl="0" indent="-406400"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es-CL"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Control de permisos por defecto: </a:t>
            </a:r>
            <a:r>
              <a:rPr kumimoji="0" lang="es-CL" sz="24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umask</a:t>
            </a:r>
            <a:endParaRPr kumimoji="0" lang="es-CL"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a:p>
            <a:pPr marL="457200" marR="0" lvl="0" indent="-406400"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es-ES" sz="24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umask</a:t>
            </a: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o </a:t>
            </a:r>
            <a:r>
              <a:rPr kumimoji="0" lang="es-ES" sz="24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user</a:t>
            </a: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t>
            </a:r>
            <a:r>
              <a:rPr kumimoji="0" lang="es-ES" sz="24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mask</a:t>
            </a: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es usada para establecer los permisos a un fichero o directorio recién creado.</a:t>
            </a:r>
            <a:endParaRPr kumimoji="0" lang="es-CL"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a:p>
            <a:pPr marL="914400" marR="0" lvl="1" indent="-3810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A nivel de </a:t>
            </a:r>
            <a:r>
              <a:rPr kumimoji="0" lang="es-ES"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Kernel</a:t>
            </a: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Linux crea archivos con el modo por defecto de 666 (</a:t>
            </a:r>
            <a:r>
              <a:rPr kumimoji="0" lang="es-ES"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rw-rw-rw</a:t>
            </a: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a:t>
            </a:r>
          </a:p>
          <a:p>
            <a:pPr marL="914400" marR="0" lvl="1" indent="-3810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En el nivel de </a:t>
            </a:r>
            <a:r>
              <a:rPr kumimoji="0" lang="es-ES"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kernel</a:t>
            </a: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de Linux crea directorios con el modo por defecto de 777(</a:t>
            </a:r>
            <a:r>
              <a:rPr kumimoji="0" lang="es-ES"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rwxrwxrwx</a:t>
            </a: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a:t>
            </a:r>
          </a:p>
          <a:p>
            <a:pPr marL="914400" marR="0" lvl="1" indent="-3810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Cada proceso posee un parámetro "</a:t>
            </a:r>
            <a:r>
              <a:rPr kumimoji="0" lang="es-ES"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umask</a:t>
            </a: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el cual </a:t>
            </a:r>
            <a:r>
              <a:rPr kumimoji="0" lang="es-ES"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desenmascará</a:t>
            </a: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alguno de estos permisos por defecto.</a:t>
            </a:r>
          </a:p>
          <a:p>
            <a:pPr marL="914400" marR="0" lvl="1" indent="-3810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En Red </a:t>
            </a:r>
            <a:r>
              <a:rPr kumimoji="0" lang="es-ES"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Hat</a:t>
            </a: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Enterprise Linux, el </a:t>
            </a:r>
            <a:r>
              <a:rPr kumimoji="0" lang="es-ES"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umask</a:t>
            </a: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por defecto para usuarios estándar es 002.</a:t>
            </a:r>
          </a:p>
          <a:p>
            <a:pPr marL="914400" marR="0" lvl="1" indent="-3810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La </a:t>
            </a:r>
            <a:r>
              <a:rPr kumimoji="0" lang="es-ES"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umask</a:t>
            </a: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de la </a:t>
            </a:r>
            <a:r>
              <a:rPr kumimoji="0" lang="es-ES"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shell</a:t>
            </a: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t>
            </a:r>
            <a:r>
              <a:rPr kumimoji="0" lang="es-ES"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bash</a:t>
            </a: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se puede modificar con el comando </a:t>
            </a:r>
            <a:r>
              <a:rPr kumimoji="0" lang="es-ES"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umask</a:t>
            </a: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a:t>
            </a:r>
          </a:p>
          <a:p>
            <a:pPr marL="914400" marR="0" lvl="1" indent="-3810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La </a:t>
            </a:r>
            <a:r>
              <a:rPr kumimoji="0" lang="es-ES"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umask</a:t>
            </a: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está compuesta por valores de permisos no deseados.</a:t>
            </a: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endParaRPr kumimoji="0" lang="es-ES_tradn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spTree>
    <p:extLst>
      <p:ext uri="{BB962C8B-B14F-4D97-AF65-F5344CB8AC3E}">
        <p14:creationId xmlns:p14="http://schemas.microsoft.com/office/powerpoint/2010/main" val="514423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Permisos.</a:t>
            </a:r>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marL="457200" marR="0" lvl="0" indent="-406400" algn="l" defTabSz="914400" rtl="0" eaLnBrk="1" fontAlgn="auto" latinLnBrk="0" hangingPunct="1">
              <a:lnSpc>
                <a:spcPct val="90000"/>
              </a:lnSpc>
              <a:spcBef>
                <a:spcPts val="1000"/>
              </a:spcBef>
              <a:spcAft>
                <a:spcPts val="0"/>
              </a:spcAft>
              <a:buClr>
                <a:srgbClr val="DE3075"/>
              </a:buClr>
              <a:buSzPts val="2800"/>
              <a:buFont typeface="Franklin Gothic"/>
              <a:buChar char="»"/>
              <a:tabLst/>
              <a:defRPr/>
            </a:pP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Lo primero que debemos saber es el valor de </a:t>
            </a:r>
            <a:r>
              <a:rPr kumimoji="0" lang="es-ES" sz="24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umask</a:t>
            </a: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configurado en nuestro sistema. </a:t>
            </a:r>
          </a:p>
          <a:p>
            <a:pPr marL="457200" marR="0" lvl="0" indent="-406400" algn="l" defTabSz="914400" rtl="0" eaLnBrk="1" fontAlgn="auto" latinLnBrk="0" hangingPunct="1">
              <a:lnSpc>
                <a:spcPct val="90000"/>
              </a:lnSpc>
              <a:spcBef>
                <a:spcPts val="1000"/>
              </a:spcBef>
              <a:spcAft>
                <a:spcPts val="0"/>
              </a:spcAft>
              <a:buClr>
                <a:srgbClr val="DE3075"/>
              </a:buClr>
              <a:buSzPts val="2800"/>
              <a:buFont typeface="Franklin Gothic"/>
              <a:buChar char="»"/>
              <a:tabLst/>
              <a:defRPr/>
            </a:pP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Normalmente su valor suele ser 022. Podemos averiguarlo ejecutando el comando </a:t>
            </a:r>
            <a:r>
              <a:rPr kumimoji="0" lang="es-ES" sz="24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umask</a:t>
            </a: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a:t>
            </a:r>
          </a:p>
          <a:p>
            <a:pPr marL="914400" marR="0" lvl="1" indent="-381000" algn="l" defTabSz="914400" rtl="0" eaLnBrk="1" fontAlgn="auto" latinLnBrk="0" hangingPunct="1">
              <a:lnSpc>
                <a:spcPct val="90000"/>
              </a:lnSpc>
              <a:spcBef>
                <a:spcPts val="500"/>
              </a:spcBef>
              <a:spcAft>
                <a:spcPts val="0"/>
              </a:spcAft>
              <a:buClr>
                <a:srgbClr val="702785"/>
              </a:buClr>
              <a:buSzPts val="2400"/>
              <a:buFont typeface="Franklin Gothic"/>
              <a:buChar char="•"/>
              <a:tabLst/>
              <a:defRPr/>
            </a:pPr>
            <a:r>
              <a:rPr kumimoji="0" lang="es-CL"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alumno@labDuoc</a:t>
            </a:r>
            <a:r>
              <a:rPr kumimoji="0" lang="es-CL"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t>
            </a:r>
            <a:r>
              <a:rPr kumimoji="0" lang="es-CL"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umask</a:t>
            </a:r>
            <a:endParaRPr kumimoji="0" lang="es-CL"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a:p>
            <a:pPr marL="914400" marR="0" lvl="1" indent="-381000" algn="l" defTabSz="914400" rtl="0" eaLnBrk="1" fontAlgn="auto" latinLnBrk="0" hangingPunct="1">
              <a:lnSpc>
                <a:spcPct val="90000"/>
              </a:lnSpc>
              <a:spcBef>
                <a:spcPts val="500"/>
              </a:spcBef>
              <a:spcAft>
                <a:spcPts val="0"/>
              </a:spcAft>
              <a:buClr>
                <a:srgbClr val="702785"/>
              </a:buClr>
              <a:buSzPts val="2400"/>
              <a:buFont typeface="Franklin Gothic"/>
              <a:buChar char="•"/>
              <a:tabLst/>
              <a:defRPr/>
            </a:pPr>
            <a:r>
              <a:rPr kumimoji="0" lang="es-CL"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022</a:t>
            </a:r>
            <a:endParaRPr kumimoji="0" lang="es-ES_tradnl"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pic>
        <p:nvPicPr>
          <p:cNvPr id="3" name="Picture 2" descr="An Introduction to Linux File Permissions - Boolean World">
            <a:extLst>
              <a:ext uri="{FF2B5EF4-FFF2-40B4-BE49-F238E27FC236}">
                <a16:creationId xmlns:a16="http://schemas.microsoft.com/office/drawing/2014/main" id="{2EB85E91-970A-6F64-B421-5EDE469BD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25679"/>
            <a:ext cx="85344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455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Permisos.</a:t>
            </a:r>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marL="457200" marR="0" lvl="0" indent="-406400"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es-CL"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Permisos por defecto para archivos :</a:t>
            </a:r>
          </a:p>
          <a:p>
            <a:pPr marL="876300" marR="0" lvl="1" indent="-3429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CL"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kernel</a:t>
            </a:r>
            <a:r>
              <a:rPr kumimoji="0" lang="es-CL"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default: 		666 --&gt; </a:t>
            </a:r>
            <a:r>
              <a:rPr kumimoji="0" lang="es-CL"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rw-rw-rw</a:t>
            </a:r>
            <a:r>
              <a:rPr kumimoji="0" lang="es-CL"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t>
            </a:r>
          </a:p>
          <a:p>
            <a:pPr marL="876300" marR="0" lvl="1" indent="-3429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CL"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umask</a:t>
            </a:r>
            <a:r>
              <a:rPr kumimoji="0" lang="es-CL"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002 --&gt;  --- --- -w- </a:t>
            </a:r>
          </a:p>
          <a:p>
            <a:pPr marL="876300" marR="0" lvl="1" indent="-3429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CL"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a:t>
            </a:r>
          </a:p>
          <a:p>
            <a:pPr marL="876300" marR="0" lvl="1" indent="-3429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CL"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default </a:t>
            </a:r>
            <a:r>
              <a:rPr kumimoji="0" lang="es-CL"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permissions</a:t>
            </a:r>
            <a:r>
              <a:rPr kumimoji="0" lang="es-CL"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664 --&gt; </a:t>
            </a:r>
            <a:r>
              <a:rPr kumimoji="0" lang="es-CL"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rw</a:t>
            </a:r>
            <a:r>
              <a:rPr kumimoji="0" lang="es-CL"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a:t>
            </a:r>
            <a:r>
              <a:rPr kumimoji="0" lang="es-CL"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rw</a:t>
            </a:r>
            <a:r>
              <a:rPr kumimoji="0" lang="es-CL"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-r– </a:t>
            </a:r>
          </a:p>
          <a:p>
            <a:pPr marL="876300" marR="0" lvl="1" indent="-3429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endParaRPr kumimoji="0" lang="es-CL"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a:p>
            <a:pPr marL="457200" marR="0" lvl="0" indent="-406400"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es-CL"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Permisos por defecto para Directorios:</a:t>
            </a:r>
          </a:p>
          <a:p>
            <a:pPr marL="876300" marR="0" lvl="1" indent="-3429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CL"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kernel</a:t>
            </a:r>
            <a:r>
              <a:rPr kumimoji="0" lang="es-CL"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default: 		777 --&gt; </a:t>
            </a:r>
            <a:r>
              <a:rPr kumimoji="0" lang="es-CL"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rwxrwxrwx</a:t>
            </a:r>
            <a:r>
              <a:rPr kumimoji="0" lang="es-CL"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t>
            </a:r>
          </a:p>
          <a:p>
            <a:pPr marL="876300" marR="0" lvl="1" indent="-3429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CL"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umask</a:t>
            </a:r>
            <a:r>
              <a:rPr kumimoji="0" lang="es-CL"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002 --&gt; --- --- -w- </a:t>
            </a:r>
          </a:p>
          <a:p>
            <a:pPr marL="876300" marR="0" lvl="1" indent="-3429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CL"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a:t>
            </a:r>
          </a:p>
          <a:p>
            <a:pPr marL="876300" marR="0" lvl="1" indent="-3429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CL"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default </a:t>
            </a:r>
            <a:r>
              <a:rPr kumimoji="0" lang="es-CL"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permissions</a:t>
            </a:r>
            <a:r>
              <a:rPr kumimoji="0" lang="es-CL"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775 --&gt; </a:t>
            </a:r>
            <a:r>
              <a:rPr kumimoji="0" lang="es-CL"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rwxrwxr</a:t>
            </a:r>
            <a:r>
              <a:rPr kumimoji="0" lang="es-CL"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-x </a:t>
            </a: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endParaRPr kumimoji="0" lang="es-ES_tradn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spTree>
    <p:extLst>
      <p:ext uri="{BB962C8B-B14F-4D97-AF65-F5344CB8AC3E}">
        <p14:creationId xmlns:p14="http://schemas.microsoft.com/office/powerpoint/2010/main" val="1826006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E7950-C9FD-FDEE-57E1-EDBB352F29E3}"/>
              </a:ext>
            </a:extLst>
          </p:cNvPr>
          <p:cNvSpPr>
            <a:spLocks noGrp="1"/>
          </p:cNvSpPr>
          <p:nvPr>
            <p:ph type="title"/>
          </p:nvPr>
        </p:nvSpPr>
        <p:spPr/>
        <p:txBody>
          <a:bodyPr/>
          <a:lstStyle/>
          <a:p>
            <a:r>
              <a:rPr lang="es-CL" dirty="0"/>
              <a:t>Gestión de Archivos.</a:t>
            </a:r>
          </a:p>
        </p:txBody>
      </p:sp>
      <p:sp>
        <p:nvSpPr>
          <p:cNvPr id="6" name="Marcador de contenido 2">
            <a:extLst>
              <a:ext uri="{FF2B5EF4-FFF2-40B4-BE49-F238E27FC236}">
                <a16:creationId xmlns:a16="http://schemas.microsoft.com/office/drawing/2014/main" id="{515594B2-B005-629C-BF61-495648C93E1C}"/>
              </a:ext>
            </a:extLst>
          </p:cNvPr>
          <p:cNvSpPr txBox="1">
            <a:spLocks/>
          </p:cNvSpPr>
          <p:nvPr/>
        </p:nvSpPr>
        <p:spPr>
          <a:xfrm>
            <a:off x="990600" y="1266825"/>
            <a:ext cx="10515600" cy="5062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8775" indent="-358775">
              <a:buClr>
                <a:schemeClr val="accent2"/>
              </a:buClr>
              <a:buSzPts val="2800"/>
              <a:buFont typeface="Wingdings" panose="05000000000000000000" pitchFamily="2" charset="2"/>
              <a:buChar char="Ø"/>
              <a:defRPr/>
            </a:pPr>
            <a:r>
              <a:rPr lang="es-ES" sz="2000" b="0" i="0" dirty="0">
                <a:solidFill>
                  <a:srgbClr val="444444"/>
                </a:solidFill>
                <a:effectLst/>
                <a:latin typeface="Calibri" panose="020F0502020204030204" pitchFamily="34" charset="0"/>
                <a:cs typeface="Calibri" panose="020F0502020204030204" pitchFamily="34" charset="0"/>
              </a:rPr>
              <a:t>¿Qué es un “</a:t>
            </a:r>
            <a:r>
              <a:rPr lang="es-ES" sz="2000" b="1" i="0" dirty="0">
                <a:solidFill>
                  <a:srgbClr val="444444"/>
                </a:solidFill>
                <a:effectLst/>
                <a:latin typeface="Calibri" panose="020F0502020204030204" pitchFamily="34" charset="0"/>
                <a:cs typeface="Calibri" panose="020F0502020204030204" pitchFamily="34" charset="0"/>
              </a:rPr>
              <a:t>Sistema de Archivos</a:t>
            </a:r>
            <a:r>
              <a:rPr lang="es-ES" sz="2000" b="0" i="0" dirty="0">
                <a:solidFill>
                  <a:srgbClr val="444444"/>
                </a:solidFill>
                <a:effectLst/>
                <a:latin typeface="Calibri" panose="020F0502020204030204" pitchFamily="34" charset="0"/>
                <a:cs typeface="Calibri" panose="020F0502020204030204" pitchFamily="34" charset="0"/>
              </a:rPr>
              <a:t>”? este término (también se utiliza “</a:t>
            </a:r>
            <a:r>
              <a:rPr lang="es-ES" sz="2000" b="1" i="0" dirty="0">
                <a:solidFill>
                  <a:srgbClr val="444444"/>
                </a:solidFill>
                <a:effectLst/>
                <a:latin typeface="Calibri" panose="020F0502020204030204" pitchFamily="34" charset="0"/>
                <a:cs typeface="Calibri" panose="020F0502020204030204" pitchFamily="34" charset="0"/>
              </a:rPr>
              <a:t>Sistema de Ficheros</a:t>
            </a:r>
            <a:r>
              <a:rPr lang="es-ES" sz="2000" b="0" i="0" dirty="0">
                <a:solidFill>
                  <a:srgbClr val="444444"/>
                </a:solidFill>
                <a:effectLst/>
                <a:latin typeface="Calibri" panose="020F0502020204030204" pitchFamily="34" charset="0"/>
                <a:cs typeface="Calibri" panose="020F0502020204030204" pitchFamily="34" charset="0"/>
              </a:rPr>
              <a:t>” o directamente el inglés: </a:t>
            </a:r>
            <a:r>
              <a:rPr lang="es-ES" sz="2000" b="1" i="0" dirty="0">
                <a:solidFill>
                  <a:srgbClr val="444444"/>
                </a:solidFill>
                <a:effectLst/>
                <a:latin typeface="Calibri" panose="020F0502020204030204" pitchFamily="34" charset="0"/>
                <a:cs typeface="Calibri" panose="020F0502020204030204" pitchFamily="34" charset="0"/>
              </a:rPr>
              <a:t>“</a:t>
            </a:r>
            <a:r>
              <a:rPr lang="es-ES" sz="2000" b="1" i="1" dirty="0">
                <a:solidFill>
                  <a:srgbClr val="444444"/>
                </a:solidFill>
                <a:effectLst/>
                <a:latin typeface="Calibri" panose="020F0502020204030204" pitchFamily="34" charset="0"/>
                <a:cs typeface="Calibri" panose="020F0502020204030204" pitchFamily="34" charset="0"/>
              </a:rPr>
              <a:t>File </a:t>
            </a:r>
            <a:r>
              <a:rPr lang="es-ES" sz="2000" b="1" i="1" dirty="0" err="1">
                <a:solidFill>
                  <a:srgbClr val="444444"/>
                </a:solidFill>
                <a:effectLst/>
                <a:latin typeface="Calibri" panose="020F0502020204030204" pitchFamily="34" charset="0"/>
                <a:cs typeface="Calibri" panose="020F0502020204030204" pitchFamily="34" charset="0"/>
              </a:rPr>
              <a:t>System</a:t>
            </a:r>
            <a:r>
              <a:rPr lang="es-ES" sz="2000" b="0" i="0" dirty="0">
                <a:solidFill>
                  <a:srgbClr val="444444"/>
                </a:solidFill>
                <a:effectLst/>
                <a:latin typeface="Calibri" panose="020F0502020204030204" pitchFamily="34" charset="0"/>
                <a:cs typeface="Calibri" panose="020F0502020204030204" pitchFamily="34" charset="0"/>
              </a:rPr>
              <a:t>“),  hace referencia a la forma en la que la información se organizará en el disco duro (o dispositivo de almacenamiento utilizado), definiendo cómo se realizarán las operaciones de lectura/escritura, búsquedas e indexación de los datos.</a:t>
            </a:r>
          </a:p>
          <a:p>
            <a:pPr marL="358775" indent="-358775">
              <a:buClr>
                <a:schemeClr val="accent2"/>
              </a:buClr>
              <a:buSzPts val="2800"/>
              <a:buFont typeface="Wingdings" panose="05000000000000000000" pitchFamily="2" charset="2"/>
              <a:buChar char="Ø"/>
              <a:defRPr/>
            </a:pPr>
            <a:endParaRPr lang="es-ES" sz="2000" kern="0" dirty="0">
              <a:solidFill>
                <a:srgbClr val="444444"/>
              </a:solidFill>
              <a:latin typeface="Calibri" panose="020F0502020204030204" pitchFamily="34" charset="0"/>
              <a:cs typeface="Calibri" panose="020F0502020204030204" pitchFamily="34" charset="0"/>
              <a:sym typeface="Franklin Gothic"/>
            </a:endParaRPr>
          </a:p>
          <a:p>
            <a:pPr marL="358775" indent="-358775">
              <a:buClr>
                <a:schemeClr val="accent2"/>
              </a:buClr>
              <a:buSzPts val="2800"/>
              <a:buFont typeface="Wingdings" panose="05000000000000000000" pitchFamily="2" charset="2"/>
              <a:buChar char="Ø"/>
              <a:defRPr/>
            </a:pPr>
            <a:r>
              <a:rPr lang="es-ES" sz="2000" b="0" i="0" dirty="0">
                <a:solidFill>
                  <a:srgbClr val="444444"/>
                </a:solidFill>
                <a:effectLst/>
                <a:latin typeface="Calibri" panose="020F0502020204030204" pitchFamily="34" charset="0"/>
                <a:cs typeface="Calibri" panose="020F0502020204030204" pitchFamily="34" charset="0"/>
              </a:rPr>
              <a:t>A lo largo de la historia, cada uno de los sistemas operativos que conocemos, ha tenido su propio “</a:t>
            </a:r>
            <a:r>
              <a:rPr lang="es-ES" sz="2000" b="1" i="0" dirty="0">
                <a:solidFill>
                  <a:srgbClr val="444444"/>
                </a:solidFill>
                <a:effectLst/>
                <a:latin typeface="Calibri" panose="020F0502020204030204" pitchFamily="34" charset="0"/>
                <a:cs typeface="Calibri" panose="020F0502020204030204" pitchFamily="34" charset="0"/>
              </a:rPr>
              <a:t>Sistemas de archivos</a:t>
            </a:r>
            <a:r>
              <a:rPr lang="es-ES" sz="2000" b="0" i="0" dirty="0">
                <a:solidFill>
                  <a:srgbClr val="444444"/>
                </a:solidFill>
                <a:effectLst/>
                <a:latin typeface="Calibri" panose="020F0502020204030204" pitchFamily="34" charset="0"/>
                <a:cs typeface="Calibri" panose="020F0502020204030204" pitchFamily="34" charset="0"/>
              </a:rPr>
              <a:t>”. Así, podemos encontrar que Microsoft trabaja con dos tipos de sistemas de archivos bien identificados: </a:t>
            </a:r>
            <a:r>
              <a:rPr lang="es-ES" sz="2000" b="1" i="0" dirty="0">
                <a:solidFill>
                  <a:srgbClr val="444444"/>
                </a:solidFill>
                <a:effectLst/>
                <a:latin typeface="Calibri" panose="020F0502020204030204" pitchFamily="34" charset="0"/>
                <a:cs typeface="Calibri" panose="020F0502020204030204" pitchFamily="34" charset="0"/>
              </a:rPr>
              <a:t>FAT</a:t>
            </a:r>
            <a:r>
              <a:rPr lang="es-ES" sz="2000" b="0" i="0" dirty="0">
                <a:solidFill>
                  <a:srgbClr val="444444"/>
                </a:solidFill>
                <a:effectLst/>
                <a:latin typeface="Calibri" panose="020F0502020204030204" pitchFamily="34" charset="0"/>
                <a:cs typeface="Calibri" panose="020F0502020204030204" pitchFamily="34" charset="0"/>
              </a:rPr>
              <a:t> (que tenía varias versiones, y que era utilizado para Microsoft Windows 95, Windows 98, y Windows XP) y </a:t>
            </a:r>
            <a:r>
              <a:rPr lang="es-ES" sz="2000" b="1" i="0" dirty="0">
                <a:solidFill>
                  <a:srgbClr val="444444"/>
                </a:solidFill>
                <a:effectLst/>
                <a:latin typeface="Calibri" panose="020F0502020204030204" pitchFamily="34" charset="0"/>
                <a:cs typeface="Calibri" panose="020F0502020204030204" pitchFamily="34" charset="0"/>
              </a:rPr>
              <a:t>NTFS</a:t>
            </a:r>
            <a:r>
              <a:rPr lang="es-ES" sz="2000" b="0" i="0" dirty="0">
                <a:solidFill>
                  <a:srgbClr val="444444"/>
                </a:solidFill>
                <a:effectLst/>
                <a:latin typeface="Calibri" panose="020F0502020204030204" pitchFamily="34" charset="0"/>
                <a:cs typeface="Calibri" panose="020F0502020204030204" pitchFamily="34" charset="0"/>
              </a:rPr>
              <a:t> (propio de Microsoft Windows NT, Windows XP, Windows Vista o el actual Windows 7). Son muchas las diferencias entre FAT y NTFS, pero las más importantes están orientadas a la posibilidad de contar con dispositivos de almacenamiento más grandes (FAT estaba limitado en tamaño de particiones) y más seguridad en el acceso a los ficheros del sistema.</a:t>
            </a:r>
            <a:endParaRPr lang="es-ES_tradnl" sz="2000" kern="0" dirty="0">
              <a:solidFill>
                <a:schemeClr val="accent1"/>
              </a:solidFill>
              <a:latin typeface="Calibri" panose="020F0502020204030204" pitchFamily="34" charset="0"/>
              <a:cs typeface="Calibri" panose="020F0502020204030204" pitchFamily="34" charset="0"/>
              <a:sym typeface="Franklin Gothic"/>
            </a:endParaRPr>
          </a:p>
        </p:txBody>
      </p:sp>
    </p:spTree>
    <p:extLst>
      <p:ext uri="{BB962C8B-B14F-4D97-AF65-F5344CB8AC3E}">
        <p14:creationId xmlns:p14="http://schemas.microsoft.com/office/powerpoint/2010/main" val="3315262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Permisos.</a:t>
            </a:r>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marL="457200" marR="0" lvl="0" indent="-406400"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Hay que tener en cuenta que si modificamos el valor de </a:t>
            </a:r>
            <a:r>
              <a:rPr kumimoji="0" lang="es-ES" sz="24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umask</a:t>
            </a: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desde la consola, este cambio solo estará vigente en la sesión actual. Es decir, si abrimos una nueva consola el valor de </a:t>
            </a:r>
            <a:r>
              <a:rPr kumimoji="0" lang="es-ES" sz="24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umask</a:t>
            </a: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se habrá restablecido al valor por defecto (que suele ser 022).</a:t>
            </a:r>
          </a:p>
          <a:p>
            <a:pPr marL="457200" marR="0" lvl="0" indent="-406400"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endPar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a:p>
            <a:pPr marL="457200" marR="0" lvl="0" indent="-406400"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Para modificar el valor de </a:t>
            </a:r>
            <a:r>
              <a:rPr kumimoji="0" lang="es-ES" sz="24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umask</a:t>
            </a: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de forma permanente será necesario incluir</a:t>
            </a:r>
          </a:p>
          <a:p>
            <a:pPr marL="457200" marR="0" lvl="0" indent="-406400"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dicha configuración en /</a:t>
            </a:r>
            <a:r>
              <a:rPr kumimoji="0" lang="es-ES" sz="24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etc</a:t>
            </a: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a:t>
            </a:r>
            <a:r>
              <a:rPr kumimoji="0" lang="es-ES" sz="24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profile</a:t>
            </a: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o /</a:t>
            </a:r>
            <a:r>
              <a:rPr kumimoji="0" lang="es-ES" sz="24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etc</a:t>
            </a: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a:t>
            </a:r>
            <a:r>
              <a:rPr kumimoji="0" lang="es-ES" sz="24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bash.bashrc</a:t>
            </a: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afectando el cambio a todo el sistema; o en los ficheros ~/.</a:t>
            </a:r>
            <a:r>
              <a:rPr kumimoji="0" lang="es-ES" sz="24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profile</a:t>
            </a: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o ~/.</a:t>
            </a:r>
            <a:r>
              <a:rPr kumimoji="0" lang="es-ES" sz="24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bashrc</a:t>
            </a: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si se quiere aplicar el cambio para un usuario en concreto.</a:t>
            </a:r>
            <a:endParaRPr kumimoji="0" lang="es-CL"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endParaRPr kumimoji="0" lang="es-ES_tradn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spTree>
    <p:extLst>
      <p:ext uri="{BB962C8B-B14F-4D97-AF65-F5344CB8AC3E}">
        <p14:creationId xmlns:p14="http://schemas.microsoft.com/office/powerpoint/2010/main" val="1002620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Permisos.</a:t>
            </a:r>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marL="457200" marR="0" lvl="0" indent="-406400"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Cambio de propietario y grupo:</a:t>
            </a:r>
          </a:p>
          <a:p>
            <a:pPr marL="876300" marR="0" lvl="1" indent="-3429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Para cambiar de propietario a un archivo o archivos:</a:t>
            </a:r>
          </a:p>
          <a:p>
            <a:pPr marL="1371600" marR="0" lvl="2" indent="-342900" algn="l" defTabSz="914400" rtl="0" eaLnBrk="1" fontAlgn="auto" latinLnBrk="0" hangingPunct="1">
              <a:lnSpc>
                <a:spcPct val="90000"/>
              </a:lnSpc>
              <a:spcBef>
                <a:spcPts val="500"/>
              </a:spcBef>
              <a:spcAft>
                <a:spcPts val="0"/>
              </a:spcAft>
              <a:buClr>
                <a:schemeClr val="accent2"/>
              </a:buClr>
              <a:buSzPts val="1800"/>
              <a:buFont typeface="Courier New" panose="02070309020205020404" pitchFamily="49" charset="0"/>
              <a:buChar char="o"/>
              <a:tabLst/>
              <a:defRPr/>
            </a:pPr>
            <a:r>
              <a:rPr kumimoji="0" lang="es-ES" sz="24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chown</a:t>
            </a: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usuario o UID archivo1 [archivo2 archivo3…]</a:t>
            </a:r>
          </a:p>
          <a:p>
            <a:pPr marL="876300" marR="0" lvl="1" indent="-3429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Para cambiar el grupo de un archivo o archivos:</a:t>
            </a:r>
          </a:p>
          <a:p>
            <a:pPr marL="1371600" marR="0" lvl="2" indent="-342900" algn="l" defTabSz="914400" rtl="0" eaLnBrk="1" fontAlgn="auto" latinLnBrk="0" hangingPunct="1">
              <a:lnSpc>
                <a:spcPct val="90000"/>
              </a:lnSpc>
              <a:spcBef>
                <a:spcPts val="500"/>
              </a:spcBef>
              <a:spcAft>
                <a:spcPts val="0"/>
              </a:spcAft>
              <a:buClr>
                <a:schemeClr val="accent2"/>
              </a:buClr>
              <a:buSzPts val="1800"/>
              <a:buFont typeface="Courier New" panose="02070309020205020404" pitchFamily="49" charset="0"/>
              <a:buChar char="o"/>
              <a:tabLst/>
              <a:defRPr/>
            </a:pP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t>
            </a:r>
            <a:r>
              <a:rPr kumimoji="0" lang="es-ES" sz="24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chgrp</a:t>
            </a: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grupo o GID archivo1 [archivo2 archivo3 …..]</a:t>
            </a:r>
          </a:p>
          <a:p>
            <a:pPr marL="876300" marR="0" lvl="1" indent="-3429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No se modificaran los permisos para los archivos ni su ubicación.</a:t>
            </a:r>
          </a:p>
          <a:p>
            <a:pPr marL="876300" marR="0" lvl="1" indent="-3429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El parámetro –R cambia la propiedad de forma recursiva.</a:t>
            </a:r>
          </a:p>
          <a:p>
            <a:pPr marL="1371600" marR="0" lvl="2" indent="-342900" algn="l" defTabSz="914400" rtl="0" eaLnBrk="1" fontAlgn="auto" latinLnBrk="0" hangingPunct="1">
              <a:lnSpc>
                <a:spcPct val="90000"/>
              </a:lnSpc>
              <a:spcBef>
                <a:spcPts val="500"/>
              </a:spcBef>
              <a:spcAft>
                <a:spcPts val="0"/>
              </a:spcAft>
              <a:buClr>
                <a:schemeClr val="accent2"/>
              </a:buClr>
              <a:buSzPts val="1800"/>
              <a:buFont typeface="Courier New" panose="02070309020205020404" pitchFamily="49" charset="0"/>
              <a:buChar char="o"/>
              <a:tabLst/>
              <a:defRPr/>
            </a:pP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t>
            </a:r>
            <a:r>
              <a:rPr kumimoji="0" lang="es-ES" sz="24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chown</a:t>
            </a: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t>
            </a:r>
            <a:r>
              <a:rPr kumimoji="0" lang="es-ES" sz="24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usuario:grupo</a:t>
            </a:r>
            <a:r>
              <a:rPr kumimoji="0" lang="es-ES" sz="24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archivo1 [archivo2 archivo3 …]</a:t>
            </a:r>
          </a:p>
          <a:p>
            <a:pPr marL="876300" marR="0" lvl="1" indent="-3429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t>
            </a:r>
            <a:r>
              <a:rPr kumimoji="0" lang="es-ES"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chown</a:t>
            </a: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t>
            </a:r>
            <a:r>
              <a:rPr kumimoji="0" lang="es-ES"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usuario.grupo</a:t>
            </a: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archivo1 [archivo2 archivo3 ….]</a:t>
            </a:r>
          </a:p>
          <a:p>
            <a:pPr marL="876300" marR="0" lvl="1" indent="-342900" algn="l" defTabSz="914400" rtl="0" eaLnBrk="1" fontAlgn="auto" latinLnBrk="0" hangingPunct="1">
              <a:lnSpc>
                <a:spcPct val="90000"/>
              </a:lnSpc>
              <a:spcBef>
                <a:spcPts val="500"/>
              </a:spcBef>
              <a:spcAft>
                <a:spcPts val="0"/>
              </a:spcAft>
              <a:buClr>
                <a:schemeClr val="accent2"/>
              </a:buClr>
              <a:buSzPts val="2400"/>
              <a:buFont typeface="Courier New" panose="02070309020205020404" pitchFamily="49" charset="0"/>
              <a:buChar char="o"/>
              <a:tabLst/>
              <a:defRPr/>
            </a:pPr>
            <a:r>
              <a:rPr kumimoji="0" lang="es-ES"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Sólo root puede cambiar el propietario de un archivo, un usuario puede cambiar el grupo de un archivo si pertenece al nuevo grupo.</a:t>
            </a: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endParaRPr kumimoji="0" lang="es-ES_tradn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spTree>
    <p:extLst>
      <p:ext uri="{BB962C8B-B14F-4D97-AF65-F5344CB8AC3E}">
        <p14:creationId xmlns:p14="http://schemas.microsoft.com/office/powerpoint/2010/main" val="3352912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F4AC05-53CA-0F17-602B-931A039346F4}"/>
              </a:ext>
            </a:extLst>
          </p:cNvPr>
          <p:cNvSpPr>
            <a:spLocks noGrp="1"/>
          </p:cNvSpPr>
          <p:nvPr>
            <p:ph type="title"/>
          </p:nvPr>
        </p:nvSpPr>
        <p:spPr/>
        <p:txBody>
          <a:bodyPr/>
          <a:lstStyle/>
          <a:p>
            <a:r>
              <a:rPr lang="es-CL" dirty="0"/>
              <a:t>Dudas?</a:t>
            </a:r>
          </a:p>
        </p:txBody>
      </p:sp>
      <p:pic>
        <p:nvPicPr>
          <p:cNvPr id="4" name="Picture 6" descr="pregunta Logo | Herramienta de diseño de logotipos gratuita de Flaming Text">
            <a:extLst>
              <a:ext uri="{FF2B5EF4-FFF2-40B4-BE49-F238E27FC236}">
                <a16:creationId xmlns:a16="http://schemas.microsoft.com/office/drawing/2014/main" id="{44B44B69-08CC-0A7F-2C4C-00D91FEED2A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70888" y="4295029"/>
            <a:ext cx="6450224" cy="2983227"/>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Fotos De Perfil De Anime Imágenes PNG Fondo Transparente | PNG Play">
            <a:extLst>
              <a:ext uri="{FF2B5EF4-FFF2-40B4-BE49-F238E27FC236}">
                <a16:creationId xmlns:a16="http://schemas.microsoft.com/office/drawing/2014/main" id="{F55A6C8E-C73B-D66C-1972-CBB26F9940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149" y="1669828"/>
            <a:ext cx="5671701" cy="3518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607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Archivos.</a:t>
            </a:r>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lang="es-ES" sz="2000" b="0" i="0" dirty="0">
                <a:solidFill>
                  <a:srgbClr val="444444"/>
                </a:solidFill>
                <a:effectLst/>
                <a:latin typeface="Calibri" panose="020F0502020204030204" pitchFamily="34" charset="0"/>
                <a:cs typeface="Calibri" panose="020F0502020204030204" pitchFamily="34" charset="0"/>
              </a:rPr>
              <a:t>Por el contrario, </a:t>
            </a:r>
            <a:r>
              <a:rPr lang="es-ES" sz="2000" b="1" i="0" dirty="0">
                <a:solidFill>
                  <a:srgbClr val="444444"/>
                </a:solidFill>
                <a:effectLst/>
                <a:latin typeface="Calibri" panose="020F0502020204030204" pitchFamily="34" charset="0"/>
                <a:cs typeface="Calibri" panose="020F0502020204030204" pitchFamily="34" charset="0"/>
              </a:rPr>
              <a:t>GNU/Linux comenzó</a:t>
            </a:r>
            <a:r>
              <a:rPr lang="es-ES" sz="2000" b="0" i="0" dirty="0">
                <a:solidFill>
                  <a:srgbClr val="444444"/>
                </a:solidFill>
                <a:effectLst/>
                <a:latin typeface="Calibri" panose="020F0502020204030204" pitchFamily="34" charset="0"/>
                <a:cs typeface="Calibri" panose="020F0502020204030204" pitchFamily="34" charset="0"/>
              </a:rPr>
              <a:t> su andadura con su sistema de archivos “</a:t>
            </a:r>
            <a:r>
              <a:rPr lang="es-ES" sz="2000" b="1" i="0" dirty="0">
                <a:solidFill>
                  <a:srgbClr val="444444"/>
                </a:solidFill>
                <a:effectLst/>
                <a:latin typeface="Calibri" panose="020F0502020204030204" pitchFamily="34" charset="0"/>
                <a:cs typeface="Calibri" panose="020F0502020204030204" pitchFamily="34" charset="0"/>
              </a:rPr>
              <a:t>Ext2</a:t>
            </a:r>
            <a:r>
              <a:rPr lang="es-ES" sz="2000" b="0" i="0" dirty="0">
                <a:solidFill>
                  <a:srgbClr val="444444"/>
                </a:solidFill>
                <a:effectLst/>
                <a:latin typeface="Calibri" panose="020F0502020204030204" pitchFamily="34" charset="0"/>
                <a:cs typeface="Calibri" panose="020F0502020204030204" pitchFamily="34" charset="0"/>
              </a:rPr>
              <a:t>”, pero éste fue sustituido por nuevas versiones que si tenían la capacidad de trabajar con grandes volúmenes de información (Terabytes) y de poder restituir rápidamente (gracias al “</a:t>
            </a:r>
            <a:r>
              <a:rPr lang="es-ES" sz="2000" b="0" i="0" dirty="0" err="1">
                <a:solidFill>
                  <a:srgbClr val="444444"/>
                </a:solidFill>
                <a:effectLst/>
                <a:latin typeface="Calibri" panose="020F0502020204030204" pitchFamily="34" charset="0"/>
                <a:cs typeface="Calibri" panose="020F0502020204030204" pitchFamily="34" charset="0"/>
              </a:rPr>
              <a:t>Journaling</a:t>
            </a:r>
            <a:r>
              <a:rPr lang="es-ES" sz="2000" b="0" i="0" dirty="0">
                <a:solidFill>
                  <a:srgbClr val="444444"/>
                </a:solidFill>
                <a:effectLst/>
                <a:latin typeface="Calibri" panose="020F0502020204030204" pitchFamily="34" charset="0"/>
                <a:cs typeface="Calibri" panose="020F0502020204030204" pitchFamily="34" charset="0"/>
              </a:rPr>
              <a:t>”) el sistema ante un fallo importante en el sistema de archivos. Posteriormente aparecieron otros sistemas de archivos nuevos y mejoras sobre el modelo existente.</a:t>
            </a: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endParaRPr kumimoji="0" lang="es-ES" sz="2000" u="none" strike="noStrike" kern="0" cap="none" spc="0" normalizeH="0" baseline="0" noProof="0" dirty="0">
              <a:ln>
                <a:noFill/>
              </a:ln>
              <a:solidFill>
                <a:srgbClr val="444444"/>
              </a:solidFill>
              <a:uLnTx/>
              <a:uFillTx/>
              <a:latin typeface="Calibri" panose="020F0502020204030204" pitchFamily="34" charset="0"/>
              <a:cs typeface="Calibri" panose="020F0502020204030204" pitchFamily="34" charset="0"/>
              <a:sym typeface="Franklin Gothic"/>
            </a:endParaRP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lang="es-ES" sz="2000" b="1" i="0" dirty="0">
                <a:solidFill>
                  <a:srgbClr val="444444"/>
                </a:solidFill>
                <a:effectLst/>
                <a:latin typeface="Calibri" panose="020F0502020204030204" pitchFamily="34" charset="0"/>
                <a:cs typeface="Calibri" panose="020F0502020204030204" pitchFamily="34" charset="0"/>
              </a:rPr>
              <a:t>EXT4 (Sistema de archivos Extendido, versión 4) </a:t>
            </a:r>
            <a:r>
              <a:rPr lang="es-ES" sz="2000" b="0" i="0" dirty="0">
                <a:solidFill>
                  <a:srgbClr val="444444"/>
                </a:solidFill>
                <a:effectLst/>
                <a:latin typeface="Calibri" panose="020F0502020204030204" pitchFamily="34" charset="0"/>
                <a:cs typeface="Calibri" panose="020F0502020204030204" pitchFamily="34" charset="0"/>
              </a:rPr>
              <a:t>mantiene la compatibilidad con sus antecesores, posee “</a:t>
            </a:r>
            <a:r>
              <a:rPr lang="es-ES" sz="2000" b="0" i="0" dirty="0" err="1">
                <a:solidFill>
                  <a:srgbClr val="444444"/>
                </a:solidFill>
                <a:effectLst/>
                <a:latin typeface="Calibri" panose="020F0502020204030204" pitchFamily="34" charset="0"/>
                <a:cs typeface="Calibri" panose="020F0502020204030204" pitchFamily="34" charset="0"/>
              </a:rPr>
              <a:t>journaling</a:t>
            </a:r>
            <a:r>
              <a:rPr lang="es-ES" sz="2000" b="0" i="0" dirty="0">
                <a:solidFill>
                  <a:srgbClr val="444444"/>
                </a:solidFill>
                <a:effectLst/>
                <a:latin typeface="Calibri" panose="020F0502020204030204" pitchFamily="34" charset="0"/>
                <a:cs typeface="Calibri" panose="020F0502020204030204" pitchFamily="34" charset="0"/>
              </a:rPr>
              <a:t>”, reduce considerablemente la fragmentación de archivos (mejorando con ello el rendimiento), permite dispositivos de almacenamiento de más capacidad.</a:t>
            </a: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endParaRPr kumimoji="0" lang="es-ES" sz="2000" u="none" strike="noStrike" kern="0" cap="none" spc="0" normalizeH="0" baseline="0" noProof="0" dirty="0">
              <a:ln>
                <a:noFill/>
              </a:ln>
              <a:solidFill>
                <a:srgbClr val="444444"/>
              </a:solidFill>
              <a:uLnTx/>
              <a:uFillTx/>
              <a:latin typeface="Calibri" panose="020F0502020204030204" pitchFamily="34" charset="0"/>
              <a:cs typeface="Calibri" panose="020F0502020204030204" pitchFamily="34" charset="0"/>
              <a:sym typeface="Franklin Gothic"/>
            </a:endParaRP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lang="es-ES" sz="2000" b="1" i="0" dirty="0">
                <a:solidFill>
                  <a:srgbClr val="444444"/>
                </a:solidFill>
                <a:effectLst/>
                <a:latin typeface="Calibri" panose="020F0502020204030204" pitchFamily="34" charset="0"/>
                <a:cs typeface="Calibri" panose="020F0502020204030204" pitchFamily="34" charset="0"/>
              </a:rPr>
              <a:t>XFS </a:t>
            </a:r>
            <a:r>
              <a:rPr lang="es-ES" sz="2000" b="0" i="0" dirty="0">
                <a:solidFill>
                  <a:srgbClr val="444444"/>
                </a:solidFill>
                <a:effectLst/>
                <a:latin typeface="Calibri" panose="020F0502020204030204" pitchFamily="34" charset="0"/>
                <a:cs typeface="Calibri" panose="020F0502020204030204" pitchFamily="34" charset="0"/>
              </a:rPr>
              <a:t>creado por Silicon </a:t>
            </a:r>
            <a:r>
              <a:rPr lang="es-ES" sz="2000" b="0" i="0" dirty="0" err="1">
                <a:solidFill>
                  <a:srgbClr val="444444"/>
                </a:solidFill>
                <a:effectLst/>
                <a:latin typeface="Calibri" panose="020F0502020204030204" pitchFamily="34" charset="0"/>
                <a:cs typeface="Calibri" panose="020F0502020204030204" pitchFamily="34" charset="0"/>
              </a:rPr>
              <a:t>Graphics</a:t>
            </a:r>
            <a:r>
              <a:rPr lang="es-ES" sz="2000" b="0" i="0" dirty="0">
                <a:solidFill>
                  <a:srgbClr val="444444"/>
                </a:solidFill>
                <a:effectLst/>
                <a:latin typeface="Calibri" panose="020F0502020204030204" pitchFamily="34" charset="0"/>
                <a:cs typeface="Calibri" panose="020F0502020204030204" pitchFamily="34" charset="0"/>
              </a:rPr>
              <a:t> Inc., se trata de un sistema de archivos con “</a:t>
            </a:r>
            <a:r>
              <a:rPr lang="es-ES" sz="2000" b="0" i="0" dirty="0" err="1">
                <a:solidFill>
                  <a:srgbClr val="444444"/>
                </a:solidFill>
                <a:effectLst/>
                <a:latin typeface="Calibri" panose="020F0502020204030204" pitchFamily="34" charset="0"/>
                <a:cs typeface="Calibri" panose="020F0502020204030204" pitchFamily="34" charset="0"/>
              </a:rPr>
              <a:t>journaling</a:t>
            </a:r>
            <a:r>
              <a:rPr lang="es-ES" sz="2000" b="0" i="0" dirty="0">
                <a:solidFill>
                  <a:srgbClr val="444444"/>
                </a:solidFill>
                <a:effectLst/>
                <a:latin typeface="Calibri" panose="020F0502020204030204" pitchFamily="34" charset="0"/>
                <a:cs typeface="Calibri" panose="020F0502020204030204" pitchFamily="34" charset="0"/>
              </a:rPr>
              <a:t>” que inicialmente funcionaba sobre la implementación IRIX de UNIX, pero que posteriormente se liberó como código abierto. Destaca por su alta escalabilidad y fiabilidad (admite redireccionamiento de 64 bits, implementación paralelizada), y sobre todo porque es capaz de trabajar con archivos muy grandes.</a:t>
            </a:r>
            <a:endParaRPr kumimoji="0" lang="es-ES_tradnl" sz="32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spTree>
    <p:extLst>
      <p:ext uri="{BB962C8B-B14F-4D97-AF65-F5344CB8AC3E}">
        <p14:creationId xmlns:p14="http://schemas.microsoft.com/office/powerpoint/2010/main" val="692849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Archivos.</a:t>
            </a:r>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es-ES"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El “</a:t>
            </a:r>
            <a:r>
              <a:rPr kumimoji="0" lang="es-ES" sz="20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Journaling</a:t>
            </a:r>
            <a:r>
              <a:rPr kumimoji="0" lang="es-ES"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(también conocido como “registro por diario”) es un mecanismo que almacenará las transacciones (operaciones de lectura y escritura de archivos) que se realizan en el sistema, y que permitirá la recuperación de los datos en caso de fallo grave.</a:t>
            </a: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endParaRPr kumimoji="0" lang="es-ES"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kumimoji="0" lang="es-ES"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Su funcionamiento, a grandes rasgos, sería el siguiente: cuando se desea guardar un archivo en el sistema de ficheros, se anotará esta acción en el “</a:t>
            </a:r>
            <a:r>
              <a:rPr kumimoji="0" lang="es-ES" sz="20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journal</a:t>
            </a:r>
            <a:r>
              <a:rPr kumimoji="0" lang="es-ES"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(en ocasiones también se le denomina “bitácora”) pasando a continuación a realizar realmente la operación de escritura en el disco duro del equipo. Si la operación de escritura en disco duro finaliza con éxito entonces se elimina esa operación del “</a:t>
            </a:r>
            <a:r>
              <a:rPr kumimoji="0" lang="es-ES" sz="20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journal</a:t>
            </a:r>
            <a:r>
              <a:rPr kumimoji="0" lang="es-ES"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(“diario”). Pero, si antes de finalizar la operación de escritura en disco se produjese un fallo (por ejemplo, un corte eléctrico) entonces el “</a:t>
            </a:r>
            <a:r>
              <a:rPr kumimoji="0" lang="es-ES" sz="2000" b="0" i="0" u="none" strike="noStrike" kern="0" cap="none" spc="0" normalizeH="0" baseline="0" noProof="0" dirty="0" err="1">
                <a:ln>
                  <a:noFill/>
                </a:ln>
                <a:solidFill>
                  <a:schemeClr val="accent1"/>
                </a:solidFill>
                <a:effectLst/>
                <a:uLnTx/>
                <a:uFillTx/>
                <a:latin typeface="Calibri" panose="020F0502020204030204" pitchFamily="34" charset="0"/>
                <a:cs typeface="Calibri" panose="020F0502020204030204" pitchFamily="34" charset="0"/>
                <a:sym typeface="Franklin Gothic"/>
              </a:rPr>
              <a:t>journal</a:t>
            </a:r>
            <a:r>
              <a:rPr kumimoji="0" lang="es-ES"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rPr>
              <a:t>”, que aún mantiene la información correspondiente al fichero, podría recuperarlo para el sistema rápidamente en el siguiente inicio.</a:t>
            </a:r>
            <a:endParaRPr kumimoji="0" lang="es-ES_tradn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spTree>
    <p:extLst>
      <p:ext uri="{BB962C8B-B14F-4D97-AF65-F5344CB8AC3E}">
        <p14:creationId xmlns:p14="http://schemas.microsoft.com/office/powerpoint/2010/main" val="951565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Archivos.</a:t>
            </a:r>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lang="es-ES" sz="2000" b="0" i="0" dirty="0">
                <a:solidFill>
                  <a:srgbClr val="444444"/>
                </a:solidFill>
                <a:effectLst/>
                <a:latin typeface="Calibri" panose="020F0502020204030204" pitchFamily="34" charset="0"/>
                <a:cs typeface="Calibri" panose="020F0502020204030204" pitchFamily="34" charset="0"/>
              </a:rPr>
              <a:t>El estándar utilizado por GNU/Linux para organizar la información se denomina </a:t>
            </a:r>
            <a:r>
              <a:rPr lang="es-ES" sz="2000" b="1" i="0" dirty="0">
                <a:solidFill>
                  <a:srgbClr val="444444"/>
                </a:solidFill>
                <a:effectLst/>
                <a:latin typeface="Calibri" panose="020F0502020204030204" pitchFamily="34" charset="0"/>
                <a:cs typeface="Calibri" panose="020F0502020204030204" pitchFamily="34" charset="0"/>
              </a:rPr>
              <a:t>FHS</a:t>
            </a:r>
            <a:r>
              <a:rPr lang="es-ES" sz="2000" b="0" i="0" dirty="0">
                <a:solidFill>
                  <a:srgbClr val="444444"/>
                </a:solidFill>
                <a:effectLst/>
                <a:latin typeface="Calibri" panose="020F0502020204030204" pitchFamily="34" charset="0"/>
                <a:cs typeface="Calibri" panose="020F0502020204030204" pitchFamily="34" charset="0"/>
              </a:rPr>
              <a:t> (</a:t>
            </a:r>
            <a:r>
              <a:rPr lang="es-ES" sz="2000" b="1" i="0" dirty="0" err="1">
                <a:solidFill>
                  <a:srgbClr val="444444"/>
                </a:solidFill>
                <a:effectLst/>
                <a:latin typeface="Calibri" panose="020F0502020204030204" pitchFamily="34" charset="0"/>
                <a:cs typeface="Calibri" panose="020F0502020204030204" pitchFamily="34" charset="0"/>
              </a:rPr>
              <a:t>Filesystem</a:t>
            </a:r>
            <a:r>
              <a:rPr lang="es-ES" sz="2000" b="1" i="0" dirty="0">
                <a:solidFill>
                  <a:srgbClr val="444444"/>
                </a:solidFill>
                <a:effectLst/>
                <a:latin typeface="Calibri" panose="020F0502020204030204" pitchFamily="34" charset="0"/>
                <a:cs typeface="Calibri" panose="020F0502020204030204" pitchFamily="34" charset="0"/>
              </a:rPr>
              <a:t> </a:t>
            </a:r>
            <a:r>
              <a:rPr lang="es-ES" sz="2000" b="1" i="0" dirty="0" err="1">
                <a:solidFill>
                  <a:srgbClr val="444444"/>
                </a:solidFill>
                <a:effectLst/>
                <a:latin typeface="Calibri" panose="020F0502020204030204" pitchFamily="34" charset="0"/>
                <a:cs typeface="Calibri" panose="020F0502020204030204" pitchFamily="34" charset="0"/>
              </a:rPr>
              <a:t>Hierarchy</a:t>
            </a:r>
            <a:r>
              <a:rPr lang="es-ES" sz="2000" b="1" i="0" dirty="0">
                <a:solidFill>
                  <a:srgbClr val="444444"/>
                </a:solidFill>
                <a:effectLst/>
                <a:latin typeface="Calibri" panose="020F0502020204030204" pitchFamily="34" charset="0"/>
                <a:cs typeface="Calibri" panose="020F0502020204030204" pitchFamily="34" charset="0"/>
              </a:rPr>
              <a:t> Standard</a:t>
            </a:r>
            <a:r>
              <a:rPr lang="es-ES" sz="2000" b="0" i="0" dirty="0">
                <a:solidFill>
                  <a:srgbClr val="444444"/>
                </a:solidFill>
                <a:effectLst/>
                <a:latin typeface="Calibri" panose="020F0502020204030204" pitchFamily="34" charset="0"/>
                <a:cs typeface="Calibri" panose="020F0502020204030204" pitchFamily="34" charset="0"/>
              </a:rPr>
              <a:t>), y éste sistema se encarga de organizar la información de forma jerárquica.</a:t>
            </a:r>
            <a:endParaRPr kumimoji="0" lang="es-ES_tradnl" sz="32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pic>
        <p:nvPicPr>
          <p:cNvPr id="2050" name="Picture 2">
            <a:extLst>
              <a:ext uri="{FF2B5EF4-FFF2-40B4-BE49-F238E27FC236}">
                <a16:creationId xmlns:a16="http://schemas.microsoft.com/office/drawing/2014/main" id="{9888474D-374C-B982-0BE3-2C2A5E942D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1336" y="1956392"/>
            <a:ext cx="7729328" cy="4582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980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Archivos.</a:t>
            </a:r>
          </a:p>
        </p:txBody>
      </p:sp>
      <p:pic>
        <p:nvPicPr>
          <p:cNvPr id="5" name="Marcador de contenido 4" descr="Tabla&#10;&#10;Descripción generada automáticamente">
            <a:extLst>
              <a:ext uri="{FF2B5EF4-FFF2-40B4-BE49-F238E27FC236}">
                <a16:creationId xmlns:a16="http://schemas.microsoft.com/office/drawing/2014/main" id="{6EF408E4-D761-520A-7B5E-788A01789B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0999" y="1124473"/>
            <a:ext cx="5550002" cy="5599928"/>
          </a:xfrm>
        </p:spPr>
      </p:pic>
    </p:spTree>
    <p:extLst>
      <p:ext uri="{BB962C8B-B14F-4D97-AF65-F5344CB8AC3E}">
        <p14:creationId xmlns:p14="http://schemas.microsoft.com/office/powerpoint/2010/main" val="2316635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Archivos.</a:t>
            </a:r>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marL="0" marR="0" lvl="0" indent="0" algn="l" defTabSz="914400" rtl="0" eaLnBrk="1" fontAlgn="auto" latinLnBrk="0" hangingPunct="1">
              <a:lnSpc>
                <a:spcPct val="90000"/>
              </a:lnSpc>
              <a:spcBef>
                <a:spcPts val="1000"/>
              </a:spcBef>
              <a:spcAft>
                <a:spcPts val="0"/>
              </a:spcAft>
              <a:buClr>
                <a:schemeClr val="accent2"/>
              </a:buClr>
              <a:buSzPts val="2800"/>
              <a:buNone/>
              <a:tabLst/>
              <a:defRPr/>
            </a:pPr>
            <a:r>
              <a:rPr lang="es-ES_tradnl" sz="1800" kern="0" dirty="0">
                <a:solidFill>
                  <a:schemeClr val="accent1"/>
                </a:solidFill>
                <a:latin typeface="Calibri" panose="020F0502020204030204" pitchFamily="34" charset="0"/>
                <a:cs typeface="Calibri" panose="020F0502020204030204" pitchFamily="34" charset="0"/>
                <a:sym typeface="Franklin Gothic"/>
              </a:rPr>
              <a:t>Al gestionar archivos, nos encontraremos con dos tipos de rutas:</a:t>
            </a: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r>
              <a:rPr lang="es-ES_tradnl" sz="1800" b="1" kern="0" dirty="0">
                <a:solidFill>
                  <a:schemeClr val="accent1"/>
                </a:solidFill>
                <a:latin typeface="Calibri" panose="020F0502020204030204" pitchFamily="34" charset="0"/>
                <a:cs typeface="Calibri" panose="020F0502020204030204" pitchFamily="34" charset="0"/>
                <a:sym typeface="Franklin Gothic"/>
              </a:rPr>
              <a:t>Rutas Absolutas</a:t>
            </a:r>
          </a:p>
          <a:p>
            <a:pPr lvl="1">
              <a:buClr>
                <a:schemeClr val="accent2"/>
              </a:buClr>
            </a:pPr>
            <a:r>
              <a:rPr lang="es-ES" sz="1800" b="0" i="0" dirty="0">
                <a:solidFill>
                  <a:srgbClr val="282828"/>
                </a:solidFill>
                <a:effectLst/>
                <a:latin typeface="Calibri" panose="020F0502020204030204" pitchFamily="34" charset="0"/>
                <a:cs typeface="Calibri" panose="020F0502020204030204" pitchFamily="34" charset="0"/>
              </a:rPr>
              <a:t>Una ruta absoluta se basa en la raíz del árbol de Linux. Toda ruta absoluta empieza, pues, por /.</a:t>
            </a:r>
          </a:p>
          <a:p>
            <a:pPr lvl="1">
              <a:buClr>
                <a:schemeClr val="accent2"/>
              </a:buClr>
            </a:pPr>
            <a:r>
              <a:rPr lang="es-ES" sz="1800" b="0" i="0" dirty="0">
                <a:solidFill>
                  <a:srgbClr val="282828"/>
                </a:solidFill>
                <a:effectLst/>
                <a:latin typeface="Calibri" panose="020F0502020204030204" pitchFamily="34" charset="0"/>
                <a:cs typeface="Calibri" panose="020F0502020204030204" pitchFamily="34" charset="0"/>
              </a:rPr>
              <a:t>Sea cual sea la ubicación actual donde se encuentre, se podrá referenciar el archivo </a:t>
            </a:r>
            <a:r>
              <a:rPr lang="es-ES" sz="1800" b="0" i="1" dirty="0">
                <a:solidFill>
                  <a:srgbClr val="282828"/>
                </a:solidFill>
                <a:effectLst/>
                <a:latin typeface="Calibri" panose="020F0502020204030204" pitchFamily="34" charset="0"/>
                <a:cs typeface="Calibri" panose="020F0502020204030204" pitchFamily="34" charset="0"/>
              </a:rPr>
              <a:t>notas</a:t>
            </a:r>
            <a:r>
              <a:rPr lang="es-ES" sz="1800" b="0" i="0" dirty="0">
                <a:solidFill>
                  <a:srgbClr val="282828"/>
                </a:solidFill>
                <a:effectLst/>
                <a:latin typeface="Calibri" panose="020F0502020204030204" pitchFamily="34" charset="0"/>
                <a:cs typeface="Calibri" panose="020F0502020204030204" pitchFamily="34" charset="0"/>
              </a:rPr>
              <a:t> del ejemplo anterior con la ruta </a:t>
            </a:r>
            <a:r>
              <a:rPr lang="es-ES" sz="1800" b="0" i="1" dirty="0">
                <a:solidFill>
                  <a:srgbClr val="282828"/>
                </a:solidFill>
                <a:effectLst/>
                <a:latin typeface="Calibri" panose="020F0502020204030204" pitchFamily="34" charset="0"/>
                <a:cs typeface="Calibri" panose="020F0502020204030204" pitchFamily="34" charset="0"/>
              </a:rPr>
              <a:t>/home/</a:t>
            </a:r>
            <a:r>
              <a:rPr lang="es-ES" sz="1800" b="0" i="1" dirty="0" err="1">
                <a:solidFill>
                  <a:srgbClr val="282828"/>
                </a:solidFill>
                <a:effectLst/>
                <a:latin typeface="Calibri" panose="020F0502020204030204" pitchFamily="34" charset="0"/>
                <a:cs typeface="Calibri" panose="020F0502020204030204" pitchFamily="34" charset="0"/>
              </a:rPr>
              <a:t>willy</a:t>
            </a:r>
            <a:r>
              <a:rPr lang="es-ES" sz="1800" b="0" i="1" dirty="0">
                <a:solidFill>
                  <a:srgbClr val="282828"/>
                </a:solidFill>
                <a:effectLst/>
                <a:latin typeface="Calibri" panose="020F0502020204030204" pitchFamily="34" charset="0"/>
                <a:cs typeface="Calibri" panose="020F0502020204030204" pitchFamily="34" charset="0"/>
              </a:rPr>
              <a:t>/notas</a:t>
            </a:r>
            <a:r>
              <a:rPr lang="es-ES" sz="1800" b="0" i="0" dirty="0">
                <a:solidFill>
                  <a:srgbClr val="282828"/>
                </a:solidFill>
                <a:effectLst/>
                <a:latin typeface="Calibri" panose="020F0502020204030204" pitchFamily="34" charset="0"/>
                <a:cs typeface="Calibri" panose="020F0502020204030204" pitchFamily="34" charset="0"/>
              </a:rPr>
              <a:t>.</a:t>
            </a:r>
          </a:p>
          <a:p>
            <a:pPr>
              <a:buClr>
                <a:schemeClr val="accent2"/>
              </a:buClr>
              <a:buFont typeface="Wingdings" panose="05000000000000000000" pitchFamily="2" charset="2"/>
              <a:buChar char="Ø"/>
            </a:pPr>
            <a:r>
              <a:rPr lang="es-ES" sz="1800" b="1" dirty="0">
                <a:solidFill>
                  <a:srgbClr val="282828"/>
                </a:solidFill>
                <a:latin typeface="Calibri" panose="020F0502020204030204" pitchFamily="34" charset="0"/>
                <a:cs typeface="Calibri" panose="020F0502020204030204" pitchFamily="34" charset="0"/>
              </a:rPr>
              <a:t>Rutas Relativas</a:t>
            </a:r>
          </a:p>
          <a:p>
            <a:pPr lvl="1">
              <a:buClr>
                <a:schemeClr val="accent2"/>
              </a:buClr>
            </a:pPr>
            <a:r>
              <a:rPr lang="es-ES" sz="1800" b="0" i="0" dirty="0">
                <a:solidFill>
                  <a:srgbClr val="282828"/>
                </a:solidFill>
                <a:effectLst/>
                <a:latin typeface="Calibri" panose="020F0502020204030204" pitchFamily="34" charset="0"/>
                <a:cs typeface="Calibri" panose="020F0502020204030204" pitchFamily="34" charset="0"/>
              </a:rPr>
              <a:t>Las rutas relativas dependen del directorio actual en el que se encuentra el usuario.</a:t>
            </a:r>
          </a:p>
          <a:p>
            <a:pPr lvl="1">
              <a:buClr>
                <a:schemeClr val="accent2"/>
              </a:buClr>
            </a:pPr>
            <a:r>
              <a:rPr lang="es-ES" sz="1800" b="0" i="0" dirty="0">
                <a:solidFill>
                  <a:srgbClr val="282828"/>
                </a:solidFill>
                <a:effectLst/>
                <a:latin typeface="Calibri" panose="020F0502020204030204" pitchFamily="34" charset="0"/>
                <a:cs typeface="Calibri" panose="020F0502020204030204" pitchFamily="34" charset="0"/>
              </a:rPr>
              <a:t>Sabiendo que cada directorio en el sistema contiene los archivos . (punto) y .. (punto-punto) que referencian respectivamente el propio directorio actual y el directorio padre.</a:t>
            </a:r>
          </a:p>
          <a:p>
            <a:pPr lvl="1">
              <a:buClr>
                <a:schemeClr val="accent2"/>
              </a:buClr>
            </a:pPr>
            <a:endParaRPr lang="es-ES" sz="2000" b="1" i="0" dirty="0">
              <a:solidFill>
                <a:srgbClr val="282828"/>
              </a:solidFill>
              <a:effectLst/>
              <a:latin typeface="Calibri" panose="020F0502020204030204" pitchFamily="34" charset="0"/>
              <a:cs typeface="Calibri" panose="020F0502020204030204" pitchFamily="34" charset="0"/>
            </a:endParaRPr>
          </a:p>
          <a:p>
            <a:pPr lvl="1">
              <a:spcBef>
                <a:spcPts val="1000"/>
              </a:spcBef>
              <a:buClr>
                <a:schemeClr val="accent2"/>
              </a:buClr>
              <a:buSzPts val="2800"/>
              <a:buFont typeface="Wingdings" panose="05000000000000000000" pitchFamily="2" charset="2"/>
              <a:buChar char="Ø"/>
              <a:defRPr/>
            </a:pPr>
            <a:endParaRPr kumimoji="0" lang="es-ES_tradnl" sz="16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pic>
        <p:nvPicPr>
          <p:cNvPr id="3074" name="Picture 2">
            <a:extLst>
              <a:ext uri="{FF2B5EF4-FFF2-40B4-BE49-F238E27FC236}">
                <a16:creationId xmlns:a16="http://schemas.microsoft.com/office/drawing/2014/main" id="{DC600E7B-9E6B-8E25-486F-0280A5DF00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216" y="3938955"/>
            <a:ext cx="5239101" cy="2823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120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BFE29-94C4-F6BE-0871-00366B47AB0D}"/>
              </a:ext>
            </a:extLst>
          </p:cNvPr>
          <p:cNvSpPr>
            <a:spLocks noGrp="1"/>
          </p:cNvSpPr>
          <p:nvPr>
            <p:ph type="title"/>
          </p:nvPr>
        </p:nvSpPr>
        <p:spPr/>
        <p:txBody>
          <a:bodyPr/>
          <a:lstStyle/>
          <a:p>
            <a:r>
              <a:rPr lang="es-CL" dirty="0"/>
              <a:t>Gestión de Archivos.</a:t>
            </a:r>
          </a:p>
        </p:txBody>
      </p:sp>
      <p:sp>
        <p:nvSpPr>
          <p:cNvPr id="4" name="Marcador de contenido 2">
            <a:extLst>
              <a:ext uri="{FF2B5EF4-FFF2-40B4-BE49-F238E27FC236}">
                <a16:creationId xmlns:a16="http://schemas.microsoft.com/office/drawing/2014/main" id="{134EEF88-F088-7036-3555-E0422B9D4F37}"/>
              </a:ext>
            </a:extLst>
          </p:cNvPr>
          <p:cNvSpPr>
            <a:spLocks noGrp="1"/>
          </p:cNvSpPr>
          <p:nvPr>
            <p:ph idx="1"/>
          </p:nvPr>
        </p:nvSpPr>
        <p:spPr>
          <a:xfrm>
            <a:off x="838200" y="1114425"/>
            <a:ext cx="10515600" cy="5062538"/>
          </a:xfrm>
        </p:spPr>
        <p:txBody>
          <a:bodyPr>
            <a:noAutofit/>
          </a:bodyPr>
          <a:lstStyle/>
          <a:p>
            <a:pPr algn="l">
              <a:buClr>
                <a:schemeClr val="accent2"/>
              </a:buClr>
              <a:buFont typeface="Wingdings" panose="05000000000000000000" pitchFamily="2" charset="2"/>
              <a:buChar char="Ø"/>
            </a:pPr>
            <a:r>
              <a:rPr lang="es-ES" sz="2000" b="0" i="0" dirty="0">
                <a:solidFill>
                  <a:srgbClr val="282828"/>
                </a:solidFill>
                <a:effectLst/>
                <a:latin typeface="Calibri" panose="020F0502020204030204" pitchFamily="34" charset="0"/>
                <a:cs typeface="Calibri" panose="020F0502020204030204" pitchFamily="34" charset="0"/>
              </a:rPr>
              <a:t>Un sistema de archivos físico puede separarse en dos partes distintas:</a:t>
            </a:r>
          </a:p>
          <a:p>
            <a:pPr lvl="1">
              <a:buClr>
                <a:schemeClr val="accent2"/>
              </a:buClr>
            </a:pPr>
            <a:r>
              <a:rPr lang="es-ES" sz="2000" b="0" i="0" dirty="0">
                <a:solidFill>
                  <a:srgbClr val="282828"/>
                </a:solidFill>
                <a:effectLst/>
                <a:latin typeface="Calibri" panose="020F0502020204030204" pitchFamily="34" charset="0"/>
                <a:cs typeface="Calibri" panose="020F0502020204030204" pitchFamily="34" charset="0"/>
              </a:rPr>
              <a:t>la tabla de inodos.</a:t>
            </a:r>
          </a:p>
          <a:p>
            <a:pPr lvl="1">
              <a:buClr>
                <a:schemeClr val="accent2"/>
              </a:buClr>
            </a:pPr>
            <a:r>
              <a:rPr lang="es-ES" sz="2000" b="0" i="0" dirty="0">
                <a:solidFill>
                  <a:srgbClr val="282828"/>
                </a:solidFill>
                <a:effectLst/>
                <a:latin typeface="Calibri" panose="020F0502020204030204" pitchFamily="34" charset="0"/>
                <a:cs typeface="Calibri" panose="020F0502020204030204" pitchFamily="34" charset="0"/>
              </a:rPr>
              <a:t>los bloques de datos.</a:t>
            </a:r>
          </a:p>
          <a:p>
            <a:pPr marL="358775" marR="0" lvl="0" indent="-358775" algn="l" defTabSz="914400" rtl="0" eaLnBrk="1" fontAlgn="auto" latinLnBrk="0" hangingPunct="1">
              <a:lnSpc>
                <a:spcPct val="90000"/>
              </a:lnSpc>
              <a:spcBef>
                <a:spcPts val="1000"/>
              </a:spcBef>
              <a:spcAft>
                <a:spcPts val="0"/>
              </a:spcAft>
              <a:buClr>
                <a:schemeClr val="accent2"/>
              </a:buClr>
              <a:buSzPts val="2800"/>
              <a:buFont typeface="Wingdings" panose="05000000000000000000" pitchFamily="2" charset="2"/>
              <a:buChar char="Ø"/>
              <a:tabLst/>
              <a:defRPr/>
            </a:pPr>
            <a:endParaRPr kumimoji="0" lang="es-ES_tradnl" sz="2000" b="0"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sym typeface="Franklin Gothic"/>
            </a:endParaRPr>
          </a:p>
        </p:txBody>
      </p:sp>
      <p:pic>
        <p:nvPicPr>
          <p:cNvPr id="4098" name="Picture 2" descr="Cómo comprobar Inode en Linux? - CompuHoy.com">
            <a:extLst>
              <a:ext uri="{FF2B5EF4-FFF2-40B4-BE49-F238E27FC236}">
                <a16:creationId xmlns:a16="http://schemas.microsoft.com/office/drawing/2014/main" id="{56410E39-CB97-0FF5-5EF3-B6CF3E985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839" y="2228720"/>
            <a:ext cx="7428322" cy="4178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62796"/>
      </p:ext>
    </p:extLst>
  </p:cSld>
  <p:clrMapOvr>
    <a:masterClrMapping/>
  </p:clrMapOvr>
</p:sld>
</file>

<file path=ppt/theme/theme1.xml><?xml version="1.0" encoding="utf-8"?>
<a:theme xmlns:a="http://schemas.openxmlformats.org/drawingml/2006/main" name="USM">
  <a:themeElements>
    <a:clrScheme name="USM">
      <a:dk1>
        <a:srgbClr val="004B85"/>
      </a:dk1>
      <a:lt1>
        <a:sysClr val="window" lastClr="FFFFFF"/>
      </a:lt1>
      <a:dk2>
        <a:srgbClr val="03658C"/>
      </a:dk2>
      <a:lt2>
        <a:srgbClr val="E7E6E6"/>
      </a:lt2>
      <a:accent1>
        <a:srgbClr val="333333"/>
      </a:accent1>
      <a:accent2>
        <a:srgbClr val="D60019"/>
      </a:accent2>
      <a:accent3>
        <a:srgbClr val="A5A5A5"/>
      </a:accent3>
      <a:accent4>
        <a:srgbClr val="D9A404"/>
      </a:accent4>
      <a:accent5>
        <a:srgbClr val="5B9BD5"/>
      </a:accent5>
      <a:accent6>
        <a:srgbClr val="008452"/>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EAF7CB08032E274090CF55D9AF13D130" ma:contentTypeVersion="11" ma:contentTypeDescription="Crear nuevo documento." ma:contentTypeScope="" ma:versionID="e5e92d11e6dd28021fa9ca605917d68c">
  <xsd:schema xmlns:xsd="http://www.w3.org/2001/XMLSchema" xmlns:xs="http://www.w3.org/2001/XMLSchema" xmlns:p="http://schemas.microsoft.com/office/2006/metadata/properties" xmlns:ns2="ad15ba2a-e224-4b71-882b-7b86af8854dd" xmlns:ns3="861daee8-1bfe-42db-aeb1-d741624a94de" targetNamespace="http://schemas.microsoft.com/office/2006/metadata/properties" ma:root="true" ma:fieldsID="9bc51e660a94621d1d8e54ff363f15b0" ns2:_="" ns3:_="">
    <xsd:import namespace="ad15ba2a-e224-4b71-882b-7b86af8854dd"/>
    <xsd:import namespace="861daee8-1bfe-42db-aeb1-d741624a94d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15ba2a-e224-4b71-882b-7b86af8854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Etiquetas de imagen" ma:readOnly="false" ma:fieldId="{5cf76f15-5ced-4ddc-b409-7134ff3c332f}" ma:taxonomyMulti="true" ma:sspId="b9688f9a-7c19-43c5-b2cb-50cd7d311f4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61daee8-1bfe-42db-aeb1-d741624a94d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80dee219-69b9-48ad-9353-9fe164db5172}" ma:internalName="TaxCatchAll" ma:showField="CatchAllData" ma:web="861daee8-1bfe-42db-aeb1-d741624a94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d15ba2a-e224-4b71-882b-7b86af8854dd">
      <Terms xmlns="http://schemas.microsoft.com/office/infopath/2007/PartnerControls"/>
    </lcf76f155ced4ddcb4097134ff3c332f>
    <TaxCatchAll xmlns="861daee8-1bfe-42db-aeb1-d741624a94de" xsi:nil="true"/>
  </documentManagement>
</p:properties>
</file>

<file path=customXml/itemProps1.xml><?xml version="1.0" encoding="utf-8"?>
<ds:datastoreItem xmlns:ds="http://schemas.openxmlformats.org/officeDocument/2006/customXml" ds:itemID="{EDB8D5F3-17C0-4C51-B47E-7EB319469F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15ba2a-e224-4b71-882b-7b86af8854dd"/>
    <ds:schemaRef ds:uri="861daee8-1bfe-42db-aeb1-d741624a94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62D21F-4052-43AC-B5B8-8E39C05A2857}">
  <ds:schemaRefs>
    <ds:schemaRef ds:uri="http://schemas.microsoft.com/sharepoint/v3/contenttype/forms"/>
  </ds:schemaRefs>
</ds:datastoreItem>
</file>

<file path=customXml/itemProps3.xml><?xml version="1.0" encoding="utf-8"?>
<ds:datastoreItem xmlns:ds="http://schemas.openxmlformats.org/officeDocument/2006/customXml" ds:itemID="{71926CCC-6605-44C6-BEFE-9F07BFE9A27D}">
  <ds:schemaRefs>
    <ds:schemaRef ds:uri="http://schemas.microsoft.com/office/2006/documentManagement/types"/>
    <ds:schemaRef ds:uri="http://schemas.microsoft.com/office/infopath/2007/PartnerControls"/>
    <ds:schemaRef ds:uri="http://purl.org/dc/terms/"/>
    <ds:schemaRef ds:uri="http://schemas.microsoft.com/office/2006/metadata/properties"/>
    <ds:schemaRef ds:uri="http://purl.org/dc/elements/1.1/"/>
    <ds:schemaRef ds:uri="http://www.w3.org/XML/1998/namespace"/>
    <ds:schemaRef ds:uri="http://schemas.openxmlformats.org/package/2006/metadata/core-properties"/>
    <ds:schemaRef ds:uri="ad15ba2a-e224-4b71-882b-7b86af8854dd"/>
    <ds:schemaRef ds:uri="http://purl.org/dc/dcmitype/"/>
    <ds:schemaRef ds:uri="861daee8-1bfe-42db-aeb1-d741624a94de"/>
  </ds:schemaRefs>
</ds:datastoreItem>
</file>

<file path=docProps/app.xml><?xml version="1.0" encoding="utf-8"?>
<Properties xmlns="http://schemas.openxmlformats.org/officeDocument/2006/extended-properties" xmlns:vt="http://schemas.openxmlformats.org/officeDocument/2006/docPropsVTypes">
  <TotalTime>302</TotalTime>
  <Words>2720</Words>
  <Application>Microsoft Office PowerPoint</Application>
  <PresentationFormat>Panorámica</PresentationFormat>
  <Paragraphs>182</Paragraphs>
  <Slides>32</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32</vt:i4>
      </vt:variant>
    </vt:vector>
  </HeadingPairs>
  <TitlesOfParts>
    <vt:vector size="40" baseType="lpstr">
      <vt:lpstr>Arial</vt:lpstr>
      <vt:lpstr>Calibri</vt:lpstr>
      <vt:lpstr>Courier New</vt:lpstr>
      <vt:lpstr>Franklin Gothic</vt:lpstr>
      <vt:lpstr>inherit</vt:lpstr>
      <vt:lpstr>Lato</vt:lpstr>
      <vt:lpstr>Wingdings</vt:lpstr>
      <vt:lpstr>USM</vt:lpstr>
      <vt:lpstr>Sistemas Operativos.</vt:lpstr>
      <vt:lpstr>Objetivos</vt:lpstr>
      <vt:lpstr>Gestión de Archivos.</vt:lpstr>
      <vt:lpstr>Gestión de Archivos.</vt:lpstr>
      <vt:lpstr>Gestión de Archivos.</vt:lpstr>
      <vt:lpstr>Gestión de Archivos.</vt:lpstr>
      <vt:lpstr>Gestión de Archivos.</vt:lpstr>
      <vt:lpstr>Gestión de Archivos.</vt:lpstr>
      <vt:lpstr>Gestión de Archivos.</vt:lpstr>
      <vt:lpstr>Gestión de Archivos.</vt:lpstr>
      <vt:lpstr>Gestión de Archivos.</vt:lpstr>
      <vt:lpstr>Gestión de Archivos.</vt:lpstr>
      <vt:lpstr>Gestión de Archivos.</vt:lpstr>
      <vt:lpstr>Gestión de Archivos.</vt:lpstr>
      <vt:lpstr>Gestión de Permisos.</vt:lpstr>
      <vt:lpstr>Gestión de Permisos.</vt:lpstr>
      <vt:lpstr>Gestión de Permisos.</vt:lpstr>
      <vt:lpstr>Gestión de Permisos.</vt:lpstr>
      <vt:lpstr>Gestión de Permisos.</vt:lpstr>
      <vt:lpstr>Gestión de Permisos.</vt:lpstr>
      <vt:lpstr>Gestión de Permisos.</vt:lpstr>
      <vt:lpstr>Gestión de Permisos.</vt:lpstr>
      <vt:lpstr>Gestión de Permisos.</vt:lpstr>
      <vt:lpstr>Gestión de Permisos.</vt:lpstr>
      <vt:lpstr>Gestión de Permisos.</vt:lpstr>
      <vt:lpstr>Gestión de Permisos.</vt:lpstr>
      <vt:lpstr>Gestión de Permisos.</vt:lpstr>
      <vt:lpstr>Gestión de Permisos.</vt:lpstr>
      <vt:lpstr>Gestión de Permisos.</vt:lpstr>
      <vt:lpstr>Gestión de Permisos.</vt:lpstr>
      <vt:lpstr>Gestión de Permisos.</vt:lpstr>
      <vt:lpstr>Dudas?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Pamela Gatica</dc:creator>
  <cp:lastModifiedBy>Patricio Edmundo Santander Canales</cp:lastModifiedBy>
  <cp:revision>22</cp:revision>
  <dcterms:created xsi:type="dcterms:W3CDTF">2022-04-12T18:33:57Z</dcterms:created>
  <dcterms:modified xsi:type="dcterms:W3CDTF">2024-08-26T03:15:34Z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0x010100EAF7CB08032E274090CF55D9AF13D130</vt:lpwstr>
  </property>
  <property fmtid="{D5CDD505-2E9C-101B-9397-08002B2CF9AE}" pid="3" name="MediaServiceImageTags">
    <vt:lpwstr/>
  </property>
</Properties>
</file>